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9"/>
  </p:notesMasterIdLst>
  <p:handoutMasterIdLst>
    <p:handoutMasterId r:id="rId30"/>
  </p:handoutMasterIdLst>
  <p:sldIdLst>
    <p:sldId id="413" r:id="rId5"/>
    <p:sldId id="314" r:id="rId6"/>
    <p:sldId id="313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5" r:id="rId16"/>
    <p:sldId id="324" r:id="rId17"/>
    <p:sldId id="323" r:id="rId18"/>
    <p:sldId id="327" r:id="rId19"/>
    <p:sldId id="326" r:id="rId20"/>
    <p:sldId id="328" r:id="rId21"/>
    <p:sldId id="329" r:id="rId22"/>
    <p:sldId id="330" r:id="rId23"/>
    <p:sldId id="331" r:id="rId24"/>
    <p:sldId id="332" r:id="rId25"/>
    <p:sldId id="333" r:id="rId26"/>
    <p:sldId id="412" r:id="rId27"/>
    <p:sldId id="335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金榕" initials="金榕" lastIdx="1" clrIdx="0"/>
  <p:cmAuthor id="7" name="Microsoft Office 用户" initials="Office [7]" lastIdx="1" clrIdx="7">
    <p:extLst/>
  </p:cmAuthor>
  <p:cmAuthor id="1" name="Microsoft Office 用户" initials="Office" lastIdx="1" clrIdx="1">
    <p:extLst/>
  </p:cmAuthor>
  <p:cmAuthor id="8" name="Microsoft Office 用户" initials="Office [8]" lastIdx="1" clrIdx="8">
    <p:extLst/>
  </p:cmAuthor>
  <p:cmAuthor id="2" name="Microsoft Office 用户" initials="Office [2]" lastIdx="1" clrIdx="2">
    <p:extLst/>
  </p:cmAuthor>
  <p:cmAuthor id="3" name="Microsoft Office 用户" initials="Office [3]" lastIdx="1" clrIdx="3">
    <p:extLst/>
  </p:cmAuthor>
  <p:cmAuthor id="4" name="Microsoft Office 用户" initials="Office [4]" lastIdx="1" clrIdx="4">
    <p:extLst/>
  </p:cmAuthor>
  <p:cmAuthor id="5" name="Microsoft Office 用户" initials="Office [5]" lastIdx="1" clrIdx="5">
    <p:extLst/>
  </p:cmAuthor>
  <p:cmAuthor id="6" name="Microsoft Office 用户" initials="Office [6]" lastIdx="1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F2A"/>
    <a:srgbClr val="E4E0D8"/>
    <a:srgbClr val="E7E3DB"/>
    <a:srgbClr val="E5C77F"/>
    <a:srgbClr val="3A1D64"/>
    <a:srgbClr val="359CDD"/>
    <a:srgbClr val="053281"/>
    <a:srgbClr val="001237"/>
    <a:srgbClr val="C64A20"/>
    <a:srgbClr val="E65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7" autoAdjust="0"/>
    <p:restoredTop sz="83452" autoAdjust="0"/>
  </p:normalViewPr>
  <p:slideViewPr>
    <p:cSldViewPr snapToGrid="0" snapToObjects="1">
      <p:cViewPr>
        <p:scale>
          <a:sx n="90" d="100"/>
          <a:sy n="90" d="100"/>
        </p:scale>
        <p:origin x="3080" y="1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Volumes\work\Downloads\Performance_Test_JStorm_Storm_Flink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7355125265009"/>
          <c:y val="0.0244786188730019"/>
          <c:w val="0.818081217838216"/>
          <c:h val="0.847920603517173"/>
        </c:manualLayout>
      </c:layout>
      <c:barChart>
        <c:barDir val="col"/>
        <c:grouping val="clustered"/>
        <c:varyColors val="0"/>
        <c:ser>
          <c:idx val="0"/>
          <c:order val="0"/>
          <c:tx>
            <c:v>JStorm</c:v>
          </c:tx>
          <c:invertIfNegative val="0"/>
          <c:cat>
            <c:strRef>
              <c:f>Sheet1!$A$3:$A$8</c:f>
              <c:strCache>
                <c:ptCount val="6"/>
                <c:pt idx="0">
                  <c:v>2 worker, 1 spout, 2 split, 2 count</c:v>
                </c:pt>
                <c:pt idx="1">
                  <c:v>10 worker, 5 spout, 20 split, 20 count</c:v>
                </c:pt>
                <c:pt idx="2">
                  <c:v>10 worker, 10 spout, 40 split, 40 count</c:v>
                </c:pt>
                <c:pt idx="3">
                  <c:v>20 worker, 10 spout, 80 split, 80 count</c:v>
                </c:pt>
                <c:pt idx="4">
                  <c:v>40 worker, 10 spout, 160 split, 160 count</c:v>
                </c:pt>
                <c:pt idx="5">
                  <c:v>80 worker，10 spout，320 split，320 count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409000.0</c:v>
                </c:pt>
                <c:pt idx="1">
                  <c:v>4.57E6</c:v>
                </c:pt>
                <c:pt idx="2">
                  <c:v>7.36E6</c:v>
                </c:pt>
                <c:pt idx="3">
                  <c:v>1.02E7</c:v>
                </c:pt>
                <c:pt idx="4">
                  <c:v>8.8E6</c:v>
                </c:pt>
                <c:pt idx="5">
                  <c:v>9.0E6</c:v>
                </c:pt>
              </c:numCache>
            </c:numRef>
          </c:val>
        </c:ser>
        <c:ser>
          <c:idx val="1"/>
          <c:order val="1"/>
          <c:tx>
            <c:v>Storm</c:v>
          </c:tx>
          <c:invertIfNegative val="0"/>
          <c:cat>
            <c:strRef>
              <c:f>Sheet1!$A$3:$A$8</c:f>
              <c:strCache>
                <c:ptCount val="6"/>
                <c:pt idx="0">
                  <c:v>2 worker, 1 spout, 2 split, 2 count</c:v>
                </c:pt>
                <c:pt idx="1">
                  <c:v>10 worker, 5 spout, 20 split, 20 count</c:v>
                </c:pt>
                <c:pt idx="2">
                  <c:v>10 worker, 10 spout, 40 split, 40 count</c:v>
                </c:pt>
                <c:pt idx="3">
                  <c:v>20 worker, 10 spout, 80 split, 80 count</c:v>
                </c:pt>
                <c:pt idx="4">
                  <c:v>40 worker, 10 spout, 160 split, 160 count</c:v>
                </c:pt>
                <c:pt idx="5">
                  <c:v>80 worker，10 spout，320 split，320 count</c:v>
                </c:pt>
              </c:strCache>
            </c:strRef>
          </c:cat>
          <c:val>
            <c:numRef>
              <c:f>Sheet1!$D$3:$D$8</c:f>
              <c:numCache>
                <c:formatCode>General</c:formatCode>
                <c:ptCount val="6"/>
                <c:pt idx="0">
                  <c:v>110000.0</c:v>
                </c:pt>
                <c:pt idx="1">
                  <c:v>1.3E6</c:v>
                </c:pt>
                <c:pt idx="2">
                  <c:v>2.4E6</c:v>
                </c:pt>
                <c:pt idx="3">
                  <c:v>2.0E6</c:v>
                </c:pt>
                <c:pt idx="4">
                  <c:v>1.9E6</c:v>
                </c:pt>
                <c:pt idx="5">
                  <c:v>2.2E6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2062914384"/>
        <c:axId val="-2062911328"/>
      </c:barChart>
      <c:catAx>
        <c:axId val="-2062914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 b="1">
                <a:solidFill>
                  <a:srgbClr val="000000"/>
                </a:solidFill>
                <a:latin typeface="Arial"/>
                <a:cs typeface="Arial"/>
              </a:defRPr>
            </a:pPr>
            <a:endParaRPr lang="zh-CN"/>
          </a:p>
        </c:txPr>
        <c:crossAx val="-2062911328"/>
        <c:crosses val="autoZero"/>
        <c:auto val="1"/>
        <c:lblAlgn val="ctr"/>
        <c:lblOffset val="100"/>
        <c:noMultiLvlLbl val="0"/>
      </c:catAx>
      <c:valAx>
        <c:axId val="-20629113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  <a:latin typeface="Arial"/>
                <a:cs typeface="Arial"/>
              </a:defRPr>
            </a:pPr>
            <a:endParaRPr lang="zh-CN"/>
          </a:p>
        </c:txPr>
        <c:crossAx val="-2062914384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00625841961798567"/>
                <c:y val="0.0"/>
              </c:manualLayout>
            </c:layout>
            <c:tx>
              <c:rich>
                <a:bodyPr/>
                <a:lstStyle/>
                <a:p>
                  <a:pPr>
                    <a:defRPr>
                      <a:solidFill>
                        <a:srgbClr val="000000"/>
                      </a:solidFill>
                      <a:latin typeface="Arial"/>
                      <a:cs typeface="Arial"/>
                    </a:defRPr>
                  </a:pPr>
                  <a:r>
                    <a:rPr lang="en-US" altLang="zh-CN" dirty="0" smtClean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Million</a:t>
                  </a:r>
                  <a:endParaRPr lang="zh-CN" alt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c:rich>
            </c:tx>
          </c:dispUnitsLbl>
        </c:dispUnits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rgbClr val="000000"/>
              </a:solidFill>
              <a:latin typeface="Arial"/>
              <a:cs typeface="Arial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bg1">
              <a:lumMod val="85000"/>
            </a:schemeClr>
          </a:solidFill>
          <a:latin typeface="Avenir Light"/>
          <a:cs typeface="Avenir Light"/>
        </a:defRPr>
      </a:pPr>
      <a:endParaRPr lang="zh-CN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6-07-28T10:07:29.270" idx="1">
    <p:pos x="3457" y="1828"/>
    <p:text>增加了www.jstorm.io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ADF31-AFE4-814A-80CA-E02894B69229}" type="datetime1">
              <a:rPr kumimoji="1" lang="zh-CN" altLang="en-US" smtClean="0"/>
              <a:t>16/10/9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40628-DC5B-4C40-ABF4-746DF4B4A1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158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306C0-6570-D34F-A1F5-B873CFA1B406}" type="datetime1">
              <a:rPr kumimoji="1" lang="zh-CN" altLang="en-US" smtClean="0"/>
              <a:t>16/10/9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9D00D-5D11-0049-B174-B1338F417B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31956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6FA0F78F-C777-8D4B-8A2A-473B054C13D8}" type="slidenum">
              <a:rPr lang="zh-CN" altLang="en-US" sz="120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1561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49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29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4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376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823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250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34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170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592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58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049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417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585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46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058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757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7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34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28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769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2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2332"/>
            <a:ext cx="6400800" cy="93676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 descr="group logo_RGB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0" t="36781" r="88918" b="46226"/>
          <a:stretch/>
        </p:blipFill>
        <p:spPr>
          <a:xfrm>
            <a:off x="106311" y="-33442"/>
            <a:ext cx="1794639" cy="72400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202761" y="182332"/>
            <a:ext cx="185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TECHNOLOGIES</a:t>
            </a:r>
            <a:r>
              <a:rPr kumimoji="1" lang="zh-CN" altLang="en-US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CONSTRUCTING</a:t>
            </a:r>
          </a:p>
          <a:p>
            <a:pPr algn="l"/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ELECTRONIC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WORLD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TRADE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PLATFORM</a:t>
            </a:r>
            <a:endParaRPr kumimoji="1" lang="zh-CN" altLang="en-US" sz="900" b="0" i="0" spc="0" dirty="0">
              <a:solidFill>
                <a:schemeClr val="bg1">
                  <a:lumMod val="75000"/>
                </a:schemeClr>
              </a:solidFill>
              <a:latin typeface="Impact"/>
              <a:ea typeface="Arial"/>
              <a:cs typeface="Impact"/>
            </a:endParaRPr>
          </a:p>
        </p:txBody>
      </p:sp>
      <p:pic>
        <p:nvPicPr>
          <p:cNvPr id="10" name="图片 9" descr="lALOXXuyu80HNs0S3g_4830_1846副本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304" y="134219"/>
            <a:ext cx="131869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阿里巴巴美国KV定稿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封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626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220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封底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81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322"/>
            <a:ext cx="8229599" cy="477356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2919"/>
            <a:ext cx="8229600" cy="32617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1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 descr="背景.png"/>
          <p:cNvPicPr>
            <a:picLocks noChangeAspect="1"/>
          </p:cNvPicPr>
          <p:nvPr userDrawn="1"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5"/>
            <a:ext cx="9144000" cy="5142895"/>
          </a:xfrm>
          <a:prstGeom prst="rect">
            <a:avLst/>
          </a:prstGeom>
        </p:spPr>
      </p:pic>
      <p:pic>
        <p:nvPicPr>
          <p:cNvPr id="6" name="图片 5" descr="group logo_RGB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0" t="36781" r="88918" b="46226"/>
          <a:stretch/>
        </p:blipFill>
        <p:spPr>
          <a:xfrm>
            <a:off x="106311" y="-33442"/>
            <a:ext cx="1794639" cy="724004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202761" y="182332"/>
            <a:ext cx="185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TECHNOLOGIES</a:t>
            </a:r>
            <a:r>
              <a:rPr kumimoji="1" lang="zh-CN" altLang="en-US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11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CONSTRUCTING</a:t>
            </a:r>
          </a:p>
          <a:p>
            <a:pPr algn="l"/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ELECTRONIC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WORLD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TRADE</a:t>
            </a:r>
            <a:r>
              <a:rPr kumimoji="1" lang="zh-CN" altLang="en-US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chemeClr val="bg1">
                    <a:lumMod val="75000"/>
                  </a:schemeClr>
                </a:solidFill>
                <a:latin typeface="Impact"/>
                <a:ea typeface="Arial"/>
                <a:cs typeface="Impact"/>
              </a:rPr>
              <a:t>PLATFORM</a:t>
            </a:r>
            <a:endParaRPr kumimoji="1" lang="zh-CN" altLang="en-US" sz="900" b="0" i="0" spc="0" dirty="0">
              <a:solidFill>
                <a:schemeClr val="bg1">
                  <a:lumMod val="75000"/>
                </a:schemeClr>
              </a:solidFill>
              <a:latin typeface="Impact"/>
              <a:ea typeface="Arial"/>
              <a:cs typeface="Impact"/>
            </a:endParaRPr>
          </a:p>
        </p:txBody>
      </p:sp>
      <p:pic>
        <p:nvPicPr>
          <p:cNvPr id="8" name="图片 7" descr="lALOXXuyu80HNs0S3g_4830_1846副本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304" y="134219"/>
            <a:ext cx="131869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2015.11.20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Matching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6205688" y="181325"/>
            <a:ext cx="185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TECHNOLOGIES</a:t>
            </a:r>
            <a:r>
              <a:rPr kumimoji="1" lang="zh-CN" altLang="en-US" sz="11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11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CONSTRUCTING</a:t>
            </a:r>
          </a:p>
          <a:p>
            <a:pPr algn="l"/>
            <a:r>
              <a:rPr kumimoji="1" lang="en-US" altLang="zh-CN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ELECTRONIC</a:t>
            </a:r>
            <a:r>
              <a:rPr kumimoji="1" lang="zh-CN" altLang="en-US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WORLD</a:t>
            </a:r>
            <a:r>
              <a:rPr kumimoji="1" lang="zh-CN" altLang="en-US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TRADE</a:t>
            </a:r>
            <a:r>
              <a:rPr kumimoji="1" lang="zh-CN" altLang="en-US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 </a:t>
            </a:r>
            <a:r>
              <a:rPr kumimoji="1" lang="en-US" altLang="zh-CN" sz="900" b="0" i="0" spc="0" dirty="0" smtClean="0">
                <a:solidFill>
                  <a:srgbClr val="000090"/>
                </a:solidFill>
                <a:latin typeface="Impact"/>
                <a:ea typeface="Arial"/>
                <a:cs typeface="Impact"/>
              </a:rPr>
              <a:t>PLATFORM</a:t>
            </a:r>
            <a:endParaRPr kumimoji="1" lang="zh-CN" altLang="en-US" sz="900" b="0" i="0" spc="0" dirty="0">
              <a:solidFill>
                <a:srgbClr val="000090"/>
              </a:solidFill>
              <a:latin typeface="Impact"/>
              <a:ea typeface="Arial"/>
              <a:cs typeface="Impact"/>
            </a:endParaRPr>
          </a:p>
        </p:txBody>
      </p:sp>
      <p:pic>
        <p:nvPicPr>
          <p:cNvPr id="10" name="图片 9" descr="atf logo 蓝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959" y="107105"/>
            <a:ext cx="1216265" cy="6840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322"/>
            <a:ext cx="8229600" cy="477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altLang="zh-CN" dirty="0" smtClean="0"/>
              <a:t>2015.11.20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 descr="group logo_RGB.ai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0" t="36781" r="88918" b="46226"/>
          <a:stretch/>
        </p:blipFill>
        <p:spPr>
          <a:xfrm>
            <a:off x="106311" y="-33442"/>
            <a:ext cx="1794639" cy="7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  <p:sldLayoutId id="2147493468" r:id="rId13"/>
    <p:sldLayoutId id="2147493469" r:id="rId14"/>
    <p:sldLayoutId id="2147493470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30000"/>
        </a:lnSpc>
        <a:spcBef>
          <a:spcPct val="20000"/>
        </a:spcBef>
        <a:buSzPct val="50000"/>
        <a:buFont typeface="Wingdings" charset="2"/>
        <a:buChar char="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30000"/>
        </a:lnSpc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30000"/>
        </a:lnSpc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30000"/>
        </a:lnSpc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30000"/>
        </a:lnSpc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6"/>
          <p:cNvSpPr txBox="1">
            <a:spLocks noChangeArrowheads="1"/>
          </p:cNvSpPr>
          <p:nvPr/>
        </p:nvSpPr>
        <p:spPr bwMode="auto">
          <a:xfrm>
            <a:off x="4427538" y="4210050"/>
            <a:ext cx="25555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</a:rPr>
              <a:t>署名</a:t>
            </a:r>
            <a:r>
              <a:rPr lang="zh-CN" altLang="en-US" sz="1800" dirty="0" smtClean="0">
                <a:solidFill>
                  <a:srgbClr val="000000"/>
                </a:solidFill>
                <a:latin typeface="微软雅黑" charset="0"/>
                <a:ea typeface="微软雅黑" charset="0"/>
              </a:rPr>
              <a:t>：封仲淹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charset="0"/>
                <a:ea typeface="微软雅黑" charset="0"/>
              </a:rPr>
              <a:t>(</a:t>
            </a:r>
            <a:r>
              <a:rPr lang="en-US" altLang="zh-CN" sz="1800" dirty="0" err="1" smtClean="0">
                <a:solidFill>
                  <a:srgbClr val="000000"/>
                </a:solidFill>
                <a:latin typeface="微软雅黑" charset="0"/>
                <a:ea typeface="微软雅黑" charset="0"/>
              </a:rPr>
              <a:t>Longda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charset="0"/>
                <a:ea typeface="微软雅黑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</a:rPr>
              <a:t>职称</a:t>
            </a:r>
            <a:r>
              <a:rPr lang="zh-CN" altLang="en-US" sz="1800" dirty="0" smtClean="0">
                <a:solidFill>
                  <a:srgbClr val="000000"/>
                </a:solidFill>
                <a:latin typeface="微软雅黑" charset="0"/>
                <a:ea typeface="微软雅黑" charset="0"/>
              </a:rPr>
              <a:t>：资深专家</a:t>
            </a:r>
            <a:endParaRPr lang="zh-CN" altLang="en-US" sz="1800" dirty="0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2287" y="1922207"/>
            <a:ext cx="6502803" cy="1241816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zh-CN" sz="3200" smtClean="0">
                <a:latin typeface="Microsoft YaHei" charset="0"/>
                <a:ea typeface="Microsoft YaHei" charset="0"/>
                <a:cs typeface="Microsoft YaHei" charset="0"/>
              </a:rPr>
              <a:t>Large-Scale Stream Processing </a:t>
            </a:r>
            <a:br>
              <a:rPr lang="en-US" altLang="zh-CN" sz="320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sz="3200" smtClean="0">
                <a:latin typeface="Microsoft YaHei" charset="0"/>
                <a:ea typeface="Microsoft YaHei" charset="0"/>
                <a:cs typeface="Microsoft YaHei" charset="0"/>
              </a:rPr>
              <a:t>inside Alibaba</a:t>
            </a:r>
            <a:endParaRPr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5812548" y="1664861"/>
            <a:ext cx="3003261" cy="2747722"/>
            <a:chOff x="5812548" y="1664861"/>
            <a:chExt cx="3003261" cy="2747722"/>
          </a:xfrm>
        </p:grpSpPr>
        <p:grpSp>
          <p:nvGrpSpPr>
            <p:cNvPr id="28" name="组 27"/>
            <p:cNvGrpSpPr/>
            <p:nvPr/>
          </p:nvGrpSpPr>
          <p:grpSpPr>
            <a:xfrm>
              <a:off x="5812548" y="3533312"/>
              <a:ext cx="1357375" cy="879271"/>
              <a:chOff x="1831343" y="1868451"/>
              <a:chExt cx="1357375" cy="879271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31343" y="1868451"/>
                <a:ext cx="1357375" cy="879271"/>
              </a:xfrm>
              <a:prstGeom prst="roundRect">
                <a:avLst>
                  <a:gd name="adj" fmla="val 10000"/>
                </a:avLst>
              </a:prstGeom>
              <a:noFill/>
              <a:ln w="95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圆角矩形 4"/>
              <p:cNvSpPr/>
              <p:nvPr/>
            </p:nvSpPr>
            <p:spPr>
              <a:xfrm>
                <a:off x="1850658" y="2107584"/>
                <a:ext cx="911532" cy="6208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2390" tIns="72390" rIns="72390" bIns="72390" numCol="1" spcCol="1270" anchor="t" anchorCtr="0">
                <a:noAutofit/>
              </a:bodyPr>
              <a:lstStyle/>
              <a:p>
                <a:pPr marL="114300" lvl="1" indent="-1143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1500" kern="1200" dirty="0">
                  <a:latin typeface="Arial"/>
                  <a:ea typeface="Arial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5812548" y="1664861"/>
              <a:ext cx="1357375" cy="879271"/>
              <a:chOff x="1831343" y="0"/>
              <a:chExt cx="1357375" cy="879271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31343" y="0"/>
                <a:ext cx="1357375" cy="879271"/>
              </a:xfrm>
              <a:prstGeom prst="roundRect">
                <a:avLst>
                  <a:gd name="adj" fmla="val 10000"/>
                </a:avLst>
              </a:prstGeom>
              <a:noFill/>
              <a:ln w="9525" cmpd="sng">
                <a:solidFill>
                  <a:schemeClr val="accent2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圆角矩形 6"/>
              <p:cNvSpPr/>
              <p:nvPr/>
            </p:nvSpPr>
            <p:spPr>
              <a:xfrm>
                <a:off x="1850658" y="19315"/>
                <a:ext cx="911532" cy="6208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2390" tIns="72390" rIns="72390" bIns="72390" numCol="1" spcCol="1270" anchor="t" anchorCtr="0">
                <a:noAutofit/>
              </a:bodyPr>
              <a:lstStyle/>
              <a:p>
                <a:pPr marL="114300" lvl="1" indent="-1143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1500" kern="1200" dirty="0">
                  <a:latin typeface="Arial"/>
                  <a:ea typeface="Arial"/>
                </a:endParaRPr>
              </a:p>
              <a:p>
                <a:pPr marL="114300" lvl="1" indent="-1143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altLang="zh-CN" sz="1500" kern="1200" dirty="0" smtClean="0">
                  <a:latin typeface="Arial"/>
                  <a:ea typeface="Arial"/>
                </a:endParaRPr>
              </a:p>
            </p:txBody>
          </p:sp>
        </p:grpSp>
        <p:grpSp>
          <p:nvGrpSpPr>
            <p:cNvPr id="30" name="组 29"/>
            <p:cNvGrpSpPr/>
            <p:nvPr/>
          </p:nvGrpSpPr>
          <p:grpSpPr>
            <a:xfrm>
              <a:off x="6381326" y="1821481"/>
              <a:ext cx="1189764" cy="1189764"/>
              <a:chOff x="2400121" y="156620"/>
              <a:chExt cx="1189764" cy="1189764"/>
            </a:xfrm>
          </p:grpSpPr>
          <p:sp>
            <p:nvSpPr>
              <p:cNvPr id="42" name="饼图 41"/>
              <p:cNvSpPr/>
              <p:nvPr/>
            </p:nvSpPr>
            <p:spPr>
              <a:xfrm>
                <a:off x="2400121" y="156620"/>
                <a:ext cx="1189764" cy="1189764"/>
              </a:xfrm>
              <a:prstGeom prst="pieWedge">
                <a:avLst/>
              </a:prstGeom>
              <a:solidFill>
                <a:schemeClr val="tx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饼图 8"/>
              <p:cNvSpPr/>
              <p:nvPr/>
            </p:nvSpPr>
            <p:spPr>
              <a:xfrm>
                <a:off x="2652412" y="505094"/>
                <a:ext cx="937473" cy="8412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113792" rIns="36000" bIns="113792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>
                    <a:latin typeface="Arial"/>
                    <a:ea typeface="Arial"/>
                  </a:rPr>
                  <a:t>Pipeline</a:t>
                </a:r>
              </a:p>
            </p:txBody>
          </p:sp>
        </p:grpSp>
        <p:grpSp>
          <p:nvGrpSpPr>
            <p:cNvPr id="31" name="组 30"/>
            <p:cNvGrpSpPr/>
            <p:nvPr/>
          </p:nvGrpSpPr>
          <p:grpSpPr>
            <a:xfrm>
              <a:off x="7626045" y="1821481"/>
              <a:ext cx="1189764" cy="1189764"/>
              <a:chOff x="3644840" y="156620"/>
              <a:chExt cx="1189764" cy="1189764"/>
            </a:xfrm>
          </p:grpSpPr>
          <p:sp>
            <p:nvSpPr>
              <p:cNvPr id="40" name="饼图 39"/>
              <p:cNvSpPr/>
              <p:nvPr/>
            </p:nvSpPr>
            <p:spPr>
              <a:xfrm rot="5400000">
                <a:off x="3644840" y="156620"/>
                <a:ext cx="1189764" cy="1189764"/>
              </a:xfrm>
              <a:prstGeom prst="pieWedg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饼图 10"/>
              <p:cNvSpPr/>
              <p:nvPr/>
            </p:nvSpPr>
            <p:spPr>
              <a:xfrm>
                <a:off x="3644840" y="505094"/>
                <a:ext cx="841290" cy="8412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113792" rIns="36000" bIns="113792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>
                    <a:latin typeface="Arial"/>
                    <a:ea typeface="Arial"/>
                  </a:rPr>
                  <a:t>Application</a:t>
                </a: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7626925" y="3066199"/>
              <a:ext cx="1188003" cy="1189764"/>
              <a:chOff x="3645720" y="1401338"/>
              <a:chExt cx="1188003" cy="1189764"/>
            </a:xfrm>
          </p:grpSpPr>
          <p:sp>
            <p:nvSpPr>
              <p:cNvPr id="38" name="饼图 37"/>
              <p:cNvSpPr/>
              <p:nvPr/>
            </p:nvSpPr>
            <p:spPr>
              <a:xfrm rot="10800000">
                <a:off x="3645720" y="1401338"/>
                <a:ext cx="1188003" cy="1189764"/>
              </a:xfrm>
              <a:prstGeom prst="pieWedge">
                <a:avLst/>
              </a:prstGeom>
              <a:solidFill>
                <a:srgbClr val="7C9C1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饼图 12"/>
              <p:cNvSpPr/>
              <p:nvPr/>
            </p:nvSpPr>
            <p:spPr>
              <a:xfrm>
                <a:off x="3658624" y="1401338"/>
                <a:ext cx="840045" cy="8412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113792" rIns="36000" bIns="113792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>
                    <a:latin typeface="Arial"/>
                    <a:ea typeface="Arial"/>
                  </a:rPr>
                  <a:t>Deploy</a:t>
                </a:r>
              </a:p>
            </p:txBody>
          </p:sp>
        </p:grpSp>
        <p:grpSp>
          <p:nvGrpSpPr>
            <p:cNvPr id="33" name="组 32"/>
            <p:cNvGrpSpPr/>
            <p:nvPr/>
          </p:nvGrpSpPr>
          <p:grpSpPr>
            <a:xfrm>
              <a:off x="6396270" y="3066199"/>
              <a:ext cx="1189764" cy="1189764"/>
              <a:chOff x="2415065" y="1401338"/>
              <a:chExt cx="1189764" cy="1189764"/>
            </a:xfrm>
          </p:grpSpPr>
          <p:sp>
            <p:nvSpPr>
              <p:cNvPr id="36" name="饼图 35"/>
              <p:cNvSpPr/>
              <p:nvPr/>
            </p:nvSpPr>
            <p:spPr>
              <a:xfrm rot="16200000">
                <a:off x="2415065" y="1401338"/>
                <a:ext cx="1189764" cy="1189764"/>
              </a:xfrm>
              <a:prstGeom prst="pieWedge">
                <a:avLst/>
              </a:prstGeom>
              <a:solidFill>
                <a:srgbClr val="7C9C1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饼图 14"/>
              <p:cNvSpPr/>
              <p:nvPr/>
            </p:nvSpPr>
            <p:spPr>
              <a:xfrm rot="21600000">
                <a:off x="2763539" y="1401338"/>
                <a:ext cx="841290" cy="8412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113792" rIns="36000" bIns="113792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>
                    <a:latin typeface="Arial"/>
                    <a:ea typeface="Arial"/>
                  </a:rPr>
                  <a:t>Core</a:t>
                </a:r>
              </a:p>
            </p:txBody>
          </p:sp>
        </p:grpSp>
        <p:sp>
          <p:nvSpPr>
            <p:cNvPr id="34" name="环形箭头 33"/>
            <p:cNvSpPr/>
            <p:nvPr/>
          </p:nvSpPr>
          <p:spPr>
            <a:xfrm>
              <a:off x="7377758" y="2813073"/>
              <a:ext cx="410784" cy="35720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环形箭头 34"/>
            <p:cNvSpPr/>
            <p:nvPr/>
          </p:nvSpPr>
          <p:spPr>
            <a:xfrm rot="10800000">
              <a:off x="7393175" y="2928813"/>
              <a:ext cx="410784" cy="35720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630358" y="116607"/>
            <a:ext cx="3107388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性能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17617" y="1484861"/>
            <a:ext cx="2016000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 smtClean="0">
                <a:latin typeface="Arial"/>
                <a:ea typeface="Arial"/>
              </a:rPr>
              <a:t>Task Pipeline Tuning</a:t>
            </a:r>
            <a:endParaRPr lang="zh-CN" altLang="en-US" sz="1200" dirty="0">
              <a:latin typeface="Arial"/>
              <a:ea typeface="Arial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341730" y="1944999"/>
            <a:ext cx="2016000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err="1" smtClean="0">
                <a:latin typeface="Arial"/>
                <a:ea typeface="Arial"/>
              </a:rPr>
              <a:t>UserDefined</a:t>
            </a:r>
            <a:r>
              <a:rPr lang="en-US" altLang="zh-CN" sz="1200" dirty="0" smtClean="0">
                <a:latin typeface="Arial"/>
                <a:ea typeface="Arial"/>
              </a:rPr>
              <a:t> scheduler</a:t>
            </a:r>
            <a:endParaRPr lang="zh-CN" altLang="en-US" sz="1200" dirty="0">
              <a:latin typeface="Arial"/>
              <a:ea typeface="Arial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078941" y="3329311"/>
            <a:ext cx="2016000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>
                <a:latin typeface="Arial"/>
                <a:ea typeface="Arial"/>
                <a:cs typeface="Arial"/>
              </a:rPr>
              <a:t>Improve efficiency</a:t>
            </a:r>
            <a:endParaRPr lang="zh-CN" altLang="en-US" sz="1200" dirty="0">
              <a:latin typeface="Arial"/>
              <a:ea typeface="Arial"/>
              <a:cs typeface="Arial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617617" y="4255963"/>
            <a:ext cx="2016000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 smtClean="0">
                <a:latin typeface="Arial"/>
                <a:ea typeface="Arial"/>
                <a:cs typeface="Arial"/>
              </a:rPr>
              <a:t>Improve parallel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078941" y="2395738"/>
            <a:ext cx="2016000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latin typeface="Arial"/>
                <a:ea typeface="Arial"/>
                <a:cs typeface="Arial"/>
              </a:rPr>
              <a:t>Shuffle</a:t>
            </a:r>
            <a:r>
              <a:rPr lang="zh-CN" altLang="en-US" sz="1200" dirty="0" smtClean="0">
                <a:latin typeface="Arial"/>
                <a:ea typeface="Arial"/>
                <a:cs typeface="Arial"/>
              </a:rPr>
              <a:t> </a:t>
            </a:r>
            <a:endParaRPr lang="zh-CN" altLang="en-US" sz="1200" dirty="0">
              <a:latin typeface="Arial"/>
              <a:ea typeface="Arial"/>
              <a:cs typeface="Arial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44235" y="3798403"/>
            <a:ext cx="2016000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 smtClean="0">
                <a:latin typeface="Arial"/>
                <a:ea typeface="Arial"/>
                <a:cs typeface="Arial"/>
              </a:rPr>
              <a:t>Resolve bottleneck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829992" y="1344706"/>
            <a:ext cx="2361877" cy="3615544"/>
            <a:chOff x="599582" y="991994"/>
            <a:chExt cx="2592288" cy="3968256"/>
          </a:xfrm>
        </p:grpSpPr>
        <p:sp>
          <p:nvSpPr>
            <p:cNvPr id="16" name="矩形 15"/>
            <p:cNvSpPr/>
            <p:nvPr/>
          </p:nvSpPr>
          <p:spPr>
            <a:xfrm>
              <a:off x="959621" y="1145803"/>
              <a:ext cx="1800200" cy="432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Batch Design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92901" y="3854453"/>
              <a:ext cx="1800200" cy="432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Serialization</a:t>
              </a:r>
              <a:r>
                <a:rPr kumimoji="1" lang="zh-CN" altLang="en-US" sz="14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400" dirty="0" smtClean="0">
                  <a:latin typeface="Arial"/>
                  <a:cs typeface="Arial"/>
                </a:rPr>
                <a:t>Tuning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59621" y="4419470"/>
              <a:ext cx="1800200" cy="432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Separate spout send/</a:t>
              </a:r>
              <a:r>
                <a:rPr kumimoji="1" lang="en-US" altLang="zh-CN" sz="1400" dirty="0" err="1" smtClean="0">
                  <a:latin typeface="Arial"/>
                  <a:cs typeface="Arial"/>
                </a:rPr>
                <a:t>recv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107" y="3170206"/>
              <a:ext cx="1800200" cy="432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Metrics</a:t>
              </a:r>
              <a:r>
                <a:rPr kumimoji="1" lang="zh-CN" altLang="en-US" sz="14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400" dirty="0" smtClean="0">
                  <a:latin typeface="Arial"/>
                  <a:cs typeface="Arial"/>
                </a:rPr>
                <a:t>Tuning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71107" y="2501412"/>
              <a:ext cx="1788714" cy="58122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Routing</a:t>
              </a:r>
              <a:r>
                <a:rPr kumimoji="1" lang="zh-CN" altLang="en-US" sz="14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400" dirty="0" smtClean="0">
                  <a:latin typeface="Arial"/>
                  <a:cs typeface="Arial"/>
                </a:rPr>
                <a:t>Optimization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59621" y="1677495"/>
              <a:ext cx="1800200" cy="432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Arial"/>
                  <a:cs typeface="Arial"/>
                </a:rPr>
                <a:t>Overhead</a:t>
              </a:r>
              <a:r>
                <a:rPr kumimoji="1" lang="zh-CN" altLang="en-US" sz="14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400" dirty="0" smtClean="0">
                  <a:latin typeface="Arial"/>
                  <a:cs typeface="Arial"/>
                </a:rPr>
                <a:t>Reduction</a:t>
              </a:r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626643" y="991994"/>
              <a:ext cx="2565227" cy="1240589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99582" y="2343118"/>
              <a:ext cx="2565227" cy="1341941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/>
                <a:cs typeface="Arial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99582" y="3770696"/>
              <a:ext cx="2565227" cy="1189554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/>
                <a:cs typeface="Arial"/>
              </a:endParaRPr>
            </a:p>
          </p:txBody>
        </p:sp>
      </p:grpSp>
      <p:cxnSp>
        <p:nvCxnSpPr>
          <p:cNvPr id="25" name="肘形连接符 24"/>
          <p:cNvCxnSpPr>
            <a:stCxn id="12" idx="1"/>
            <a:endCxn id="22" idx="3"/>
          </p:cNvCxnSpPr>
          <p:nvPr/>
        </p:nvCxnSpPr>
        <p:spPr>
          <a:xfrm rot="10800000">
            <a:off x="3191869" y="1909867"/>
            <a:ext cx="887072" cy="1599444"/>
          </a:xfrm>
          <a:prstGeom prst="bentConnector3">
            <a:avLst>
              <a:gd name="adj1" fmla="val 14629"/>
            </a:avLst>
          </a:prstGeom>
          <a:ln>
            <a:solidFill>
              <a:srgbClr val="DC9F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1"/>
            <a:endCxn id="23" idx="3"/>
          </p:cNvCxnSpPr>
          <p:nvPr/>
        </p:nvCxnSpPr>
        <p:spPr>
          <a:xfrm rot="10800000">
            <a:off x="3167213" y="3187071"/>
            <a:ext cx="1177022" cy="791332"/>
          </a:xfrm>
          <a:prstGeom prst="bentConnector3">
            <a:avLst>
              <a:gd name="adj1" fmla="val 50000"/>
            </a:avLst>
          </a:prstGeom>
          <a:ln>
            <a:solidFill>
              <a:srgbClr val="DC9F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1"/>
            <a:endCxn id="24" idx="3"/>
          </p:cNvCxnSpPr>
          <p:nvPr/>
        </p:nvCxnSpPr>
        <p:spPr>
          <a:xfrm rot="10800000">
            <a:off x="3167213" y="4435963"/>
            <a:ext cx="1450404" cy="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87664" y="1898455"/>
            <a:ext cx="4420944" cy="2960665"/>
            <a:chOff x="447590" y="1219818"/>
            <a:chExt cx="5210162" cy="3489197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166612" y="1219818"/>
              <a:ext cx="1774583" cy="699643"/>
            </a:xfrm>
            <a:custGeom>
              <a:avLst/>
              <a:gdLst>
                <a:gd name="T0" fmla="*/ 281 w 1245"/>
                <a:gd name="T1" fmla="*/ 0 h 427"/>
                <a:gd name="T2" fmla="*/ 0 w 1245"/>
                <a:gd name="T3" fmla="*/ 427 h 427"/>
                <a:gd name="T4" fmla="*/ 1245 w 1245"/>
                <a:gd name="T5" fmla="*/ 427 h 427"/>
                <a:gd name="T6" fmla="*/ 963 w 1245"/>
                <a:gd name="T7" fmla="*/ 0 h 427"/>
                <a:gd name="T8" fmla="*/ 281 w 1245"/>
                <a:gd name="T9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5" h="427">
                  <a:moveTo>
                    <a:pt x="281" y="0"/>
                  </a:moveTo>
                  <a:lnTo>
                    <a:pt x="0" y="427"/>
                  </a:lnTo>
                  <a:lnTo>
                    <a:pt x="1245" y="427"/>
                  </a:lnTo>
                  <a:lnTo>
                    <a:pt x="963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763233" y="1919460"/>
              <a:ext cx="2579917" cy="698004"/>
            </a:xfrm>
            <a:custGeom>
              <a:avLst/>
              <a:gdLst>
                <a:gd name="T0" fmla="*/ 283 w 1810"/>
                <a:gd name="T1" fmla="*/ 0 h 426"/>
                <a:gd name="T2" fmla="*/ 0 w 1810"/>
                <a:gd name="T3" fmla="*/ 426 h 426"/>
                <a:gd name="T4" fmla="*/ 1810 w 1810"/>
                <a:gd name="T5" fmla="*/ 426 h 426"/>
                <a:gd name="T6" fmla="*/ 1528 w 1810"/>
                <a:gd name="T7" fmla="*/ 0 h 426"/>
                <a:gd name="T8" fmla="*/ 283 w 181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0" h="426">
                  <a:moveTo>
                    <a:pt x="283" y="0"/>
                  </a:moveTo>
                  <a:lnTo>
                    <a:pt x="0" y="426"/>
                  </a:lnTo>
                  <a:lnTo>
                    <a:pt x="1810" y="426"/>
                  </a:lnTo>
                  <a:lnTo>
                    <a:pt x="1528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285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362704" y="2617465"/>
              <a:ext cx="3380974" cy="696365"/>
            </a:xfrm>
            <a:custGeom>
              <a:avLst/>
              <a:gdLst>
                <a:gd name="T0" fmla="*/ 281 w 2372"/>
                <a:gd name="T1" fmla="*/ 0 h 425"/>
                <a:gd name="T2" fmla="*/ 0 w 2372"/>
                <a:gd name="T3" fmla="*/ 425 h 425"/>
                <a:gd name="T4" fmla="*/ 2372 w 2372"/>
                <a:gd name="T5" fmla="*/ 425 h 425"/>
                <a:gd name="T6" fmla="*/ 2091 w 2372"/>
                <a:gd name="T7" fmla="*/ 0 h 425"/>
                <a:gd name="T8" fmla="*/ 281 w 2372"/>
                <a:gd name="T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2" h="425">
                  <a:moveTo>
                    <a:pt x="281" y="0"/>
                  </a:moveTo>
                  <a:lnTo>
                    <a:pt x="0" y="425"/>
                  </a:lnTo>
                  <a:lnTo>
                    <a:pt x="2372" y="425"/>
                  </a:lnTo>
                  <a:lnTo>
                    <a:pt x="209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85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959326" y="3313829"/>
              <a:ext cx="4187732" cy="698004"/>
            </a:xfrm>
            <a:custGeom>
              <a:avLst/>
              <a:gdLst>
                <a:gd name="T0" fmla="*/ 283 w 2938"/>
                <a:gd name="T1" fmla="*/ 0 h 426"/>
                <a:gd name="T2" fmla="*/ 2655 w 2938"/>
                <a:gd name="T3" fmla="*/ 0 h 426"/>
                <a:gd name="T4" fmla="*/ 2938 w 2938"/>
                <a:gd name="T5" fmla="*/ 426 h 426"/>
                <a:gd name="T6" fmla="*/ 0 w 2938"/>
                <a:gd name="T7" fmla="*/ 426 h 426"/>
                <a:gd name="T8" fmla="*/ 283 w 2938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8" h="426">
                  <a:moveTo>
                    <a:pt x="283" y="0"/>
                  </a:moveTo>
                  <a:lnTo>
                    <a:pt x="2655" y="0"/>
                  </a:lnTo>
                  <a:lnTo>
                    <a:pt x="2938" y="426"/>
                  </a:lnTo>
                  <a:lnTo>
                    <a:pt x="0" y="42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85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016196" y="3530724"/>
              <a:ext cx="2073991" cy="36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altLang="zh-CN" sz="1600" b="1" dirty="0" smtClean="0">
                  <a:latin typeface="Arial"/>
                  <a:ea typeface="Arial"/>
                  <a:cs typeface="Arial"/>
                </a:rPr>
                <a:t>Isolation</a:t>
              </a:r>
              <a:endParaRPr lang="en-US" altLang="zh-CN" sz="1600" b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016196" y="2833541"/>
              <a:ext cx="2073991" cy="36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altLang="zh-CN" sz="1600" b="1" dirty="0" smtClean="0">
                  <a:latin typeface="Arial"/>
                  <a:ea typeface="Arial"/>
                  <a:cs typeface="Arial"/>
                </a:rPr>
                <a:t>High Availability</a:t>
              </a:r>
              <a:endParaRPr lang="en-US" altLang="zh-CN" sz="1600" b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261349" y="2136357"/>
              <a:ext cx="1583685" cy="36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altLang="zh-CN" sz="1600" b="1" dirty="0" smtClean="0">
                  <a:latin typeface="Arial"/>
                  <a:ea typeface="Arial"/>
                  <a:cs typeface="Arial"/>
                </a:rPr>
                <a:t>Monitoring</a:t>
              </a:r>
              <a:endParaRPr lang="en-US" altLang="zh-CN" sz="1600" b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124217" y="1437533"/>
              <a:ext cx="1965971" cy="36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sz="1600" b="1" dirty="0" smtClean="0">
                  <a:latin typeface="Arial"/>
                  <a:ea typeface="Arial"/>
                  <a:cs typeface="Arial"/>
                </a:rPr>
                <a:t>Degradation</a:t>
              </a:r>
              <a:endParaRPr lang="en-US" sz="1600" b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47590" y="4011011"/>
              <a:ext cx="5210162" cy="698004"/>
            </a:xfrm>
            <a:custGeom>
              <a:avLst/>
              <a:gdLst>
                <a:gd name="T0" fmla="*/ 283 w 2938"/>
                <a:gd name="T1" fmla="*/ 0 h 426"/>
                <a:gd name="T2" fmla="*/ 2655 w 2938"/>
                <a:gd name="T3" fmla="*/ 0 h 426"/>
                <a:gd name="T4" fmla="*/ 2938 w 2938"/>
                <a:gd name="T5" fmla="*/ 426 h 426"/>
                <a:gd name="T6" fmla="*/ 0 w 2938"/>
                <a:gd name="T7" fmla="*/ 426 h 426"/>
                <a:gd name="T8" fmla="*/ 283 w 2938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8" h="426">
                  <a:moveTo>
                    <a:pt x="283" y="0"/>
                  </a:moveTo>
                  <a:lnTo>
                    <a:pt x="2655" y="0"/>
                  </a:lnTo>
                  <a:lnTo>
                    <a:pt x="2938" y="426"/>
                  </a:lnTo>
                  <a:lnTo>
                    <a:pt x="0" y="42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53281"/>
            </a:solidFill>
            <a:ln w="285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1257277" y="4209592"/>
              <a:ext cx="3686158" cy="362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altLang="zh-CN" sz="1600" b="1" dirty="0" smtClean="0">
                  <a:latin typeface="Arial"/>
                  <a:ea typeface="Arial"/>
                  <a:cs typeface="Arial"/>
                </a:rPr>
                <a:t>Multi-Cluster</a:t>
              </a:r>
              <a:r>
                <a:rPr lang="zh-CN" altLang="en-US" sz="1600" b="1" dirty="0" smtClean="0">
                  <a:latin typeface="Arial"/>
                  <a:ea typeface="Arial"/>
                  <a:cs typeface="Arial"/>
                </a:rPr>
                <a:t> </a:t>
              </a:r>
              <a:r>
                <a:rPr lang="en-US" altLang="zh-CN" sz="1600" b="1" dirty="0" smtClean="0">
                  <a:latin typeface="Arial"/>
                  <a:ea typeface="Arial"/>
                  <a:cs typeface="Arial"/>
                </a:rPr>
                <a:t>Deployment</a:t>
              </a:r>
              <a:endParaRPr lang="en-US" altLang="zh-CN" sz="1600" b="1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41000" y="160094"/>
            <a:ext cx="2490288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稳定性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Oval 11"/>
          <p:cNvSpPr>
            <a:spLocks noChangeAspect="1"/>
          </p:cNvSpPr>
          <p:nvPr/>
        </p:nvSpPr>
        <p:spPr>
          <a:xfrm>
            <a:off x="2953631" y="2085271"/>
            <a:ext cx="145821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6" name="Oval 12"/>
          <p:cNvSpPr>
            <a:spLocks noChangeAspect="1"/>
          </p:cNvSpPr>
          <p:nvPr/>
        </p:nvSpPr>
        <p:spPr>
          <a:xfrm>
            <a:off x="3330683" y="2725480"/>
            <a:ext cx="145821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7" name="Oval 13"/>
          <p:cNvSpPr>
            <a:spLocks noChangeAspect="1"/>
          </p:cNvSpPr>
          <p:nvPr/>
        </p:nvSpPr>
        <p:spPr>
          <a:xfrm>
            <a:off x="3670271" y="3336173"/>
            <a:ext cx="145821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8" name="Oval 14"/>
          <p:cNvSpPr>
            <a:spLocks noChangeAspect="1"/>
          </p:cNvSpPr>
          <p:nvPr/>
        </p:nvSpPr>
        <p:spPr>
          <a:xfrm>
            <a:off x="4006335" y="3899396"/>
            <a:ext cx="145821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9" name="肘形接點 23"/>
          <p:cNvSpPr>
            <a:spLocks noChangeShapeType="1"/>
          </p:cNvSpPr>
          <p:nvPr/>
        </p:nvSpPr>
        <p:spPr bwMode="auto">
          <a:xfrm rot="5400000" flipH="1" flipV="1">
            <a:off x="3334673" y="1144670"/>
            <a:ext cx="705379" cy="1175822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chemeClr val="accent5">
                <a:lumMod val="75000"/>
              </a:schemeClr>
            </a:solidFill>
            <a:prstDash val="dash"/>
            <a:beve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Arial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4275272" y="1145347"/>
            <a:ext cx="2161167" cy="563223"/>
          </a:xfrm>
          <a:prstGeom prst="rect">
            <a:avLst/>
          </a:prstGeom>
          <a:solidFill>
            <a:schemeClr val="bg2">
              <a:alpha val="31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171450" indent="-171450">
              <a:lnSpc>
                <a:spcPct val="130000"/>
              </a:lnSpc>
              <a:spcBef>
                <a:spcPct val="0"/>
              </a:spcBef>
              <a:buFont typeface="Arial"/>
              <a:buChar char="•"/>
            </a:pPr>
            <a:r>
              <a:rPr lang="en-US" altLang="zh-CN" sz="1200" b="1" dirty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B</a:t>
            </a:r>
            <a:r>
              <a:rPr lang="en-US" altLang="zh-CN" sz="1200" b="1" dirty="0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ackpressure</a:t>
            </a:r>
            <a:endParaRPr lang="zh-CN" altLang="en-US" sz="1200" b="1" dirty="0" smtClean="0">
              <a:solidFill>
                <a:srgbClr val="FF66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  <a:buFont typeface="Arial"/>
              <a:buChar char="•"/>
            </a:pP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UserDefined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 degrade</a:t>
            </a:r>
            <a:endParaRPr lang="zh-CN" altLang="en-US" sz="1200" dirty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4708608" y="1763321"/>
            <a:ext cx="2161167" cy="803289"/>
          </a:xfrm>
          <a:prstGeom prst="rect">
            <a:avLst/>
          </a:prstGeom>
          <a:solidFill>
            <a:schemeClr val="bg2">
              <a:alpha val="31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Message lifecycle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b="1" dirty="0" err="1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Userdefined</a:t>
            </a:r>
            <a:r>
              <a:rPr lang="en-US" altLang="zh-CN" sz="1200" b="1" dirty="0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 metrics</a:t>
            </a:r>
            <a:endParaRPr lang="zh-CN" altLang="en-US" sz="1200" b="1" dirty="0" smtClean="0">
              <a:solidFill>
                <a:srgbClr val="FF66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Userdefined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 alarm</a:t>
            </a:r>
            <a:endParaRPr lang="zh-CN" altLang="en-US" sz="1200" dirty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4988424" y="2631356"/>
            <a:ext cx="2744465" cy="803289"/>
          </a:xfrm>
          <a:prstGeom prst="rect">
            <a:avLst/>
          </a:prstGeom>
          <a:solidFill>
            <a:schemeClr val="bg2">
              <a:alpha val="31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Single failure</a:t>
            </a:r>
            <a:r>
              <a:rPr lang="en-US" altLang="en-US" sz="1200" dirty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: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nimbusHA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Node self check</a:t>
            </a:r>
            <a:r>
              <a:rPr lang="en-US" altLang="en-US" sz="1200" dirty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: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checkhealth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b="1" dirty="0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Huge deploy</a:t>
            </a:r>
            <a:r>
              <a:rPr lang="en-US" altLang="en-US" sz="1200" b="1" dirty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:</a:t>
            </a:r>
            <a:r>
              <a:rPr lang="zh-CN" altLang="en-US" sz="1200" b="1" dirty="0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Arial"/>
                <a:ea typeface="Arial"/>
                <a:sym typeface="微软雅黑" pitchFamily="34" charset="-122"/>
              </a:rPr>
              <a:t>topology-master</a:t>
            </a:r>
            <a:endParaRPr lang="zh-CN" altLang="en-US" sz="1200" b="1" dirty="0">
              <a:solidFill>
                <a:srgbClr val="FF6600"/>
              </a:solidFill>
              <a:latin typeface="Arial"/>
              <a:ea typeface="Arial"/>
              <a:sym typeface="微软雅黑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5326218" y="3494175"/>
            <a:ext cx="3555307" cy="563223"/>
          </a:xfrm>
          <a:prstGeom prst="rect">
            <a:avLst/>
          </a:prstGeom>
          <a:solidFill>
            <a:schemeClr val="bg2">
              <a:alpha val="31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Across cluster</a:t>
            </a:r>
            <a:r>
              <a:rPr lang="zh-CN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: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jstorm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-on-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/standalone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In one cluster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: 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jstorm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-on-yarn/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cgroup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</p:txBody>
      </p:sp>
      <p:sp>
        <p:nvSpPr>
          <p:cNvPr id="29" name="Oval 14"/>
          <p:cNvSpPr>
            <a:spLocks noChangeAspect="1"/>
          </p:cNvSpPr>
          <p:nvPr/>
        </p:nvSpPr>
        <p:spPr>
          <a:xfrm>
            <a:off x="4406183" y="4480971"/>
            <a:ext cx="145821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5588694" y="4120469"/>
            <a:ext cx="3405894" cy="803289"/>
          </a:xfrm>
          <a:prstGeom prst="rect">
            <a:avLst/>
          </a:prstGeom>
          <a:solidFill>
            <a:schemeClr val="bg2">
              <a:alpha val="31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Clusters in different 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ity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: 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hot backup</a:t>
            </a:r>
            <a:r>
              <a:rPr lang="zh-CN" altLang="en-US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/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</a:t>
            </a: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old backup</a:t>
            </a:r>
            <a:endParaRPr lang="zh-CN" altLang="en-US" sz="1200" dirty="0" smtClean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000000"/>
                </a:solidFill>
                <a:latin typeface="Arial"/>
                <a:ea typeface="Arial"/>
                <a:sym typeface="微软雅黑" pitchFamily="34" charset="-122"/>
              </a:rPr>
              <a:t>Clusters in one City</a:t>
            </a:r>
            <a:endParaRPr lang="zh-CN" altLang="en-US" sz="1200" dirty="0">
              <a:solidFill>
                <a:srgbClr val="000000"/>
              </a:solidFill>
              <a:latin typeface="Arial"/>
              <a:ea typeface="Arial"/>
              <a:sym typeface="微软雅黑" pitchFamily="34" charset="-122"/>
            </a:endParaRPr>
          </a:p>
        </p:txBody>
      </p:sp>
      <p:sp>
        <p:nvSpPr>
          <p:cNvPr id="33" name="肘形接點 23"/>
          <p:cNvSpPr>
            <a:spLocks noChangeShapeType="1"/>
          </p:cNvSpPr>
          <p:nvPr/>
        </p:nvSpPr>
        <p:spPr bwMode="auto">
          <a:xfrm rot="5400000" flipH="1" flipV="1">
            <a:off x="3783868" y="1863826"/>
            <a:ext cx="559298" cy="129018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chemeClr val="accent5">
                <a:lumMod val="75000"/>
              </a:schemeClr>
            </a:solidFill>
            <a:prstDash val="dash"/>
            <a:beve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Arial"/>
            </a:endParaRPr>
          </a:p>
        </p:txBody>
      </p:sp>
      <p:sp>
        <p:nvSpPr>
          <p:cNvPr id="34" name="肘形接點 23"/>
          <p:cNvSpPr>
            <a:spLocks noChangeShapeType="1"/>
          </p:cNvSpPr>
          <p:nvPr/>
        </p:nvSpPr>
        <p:spPr bwMode="auto">
          <a:xfrm rot="5400000" flipH="1" flipV="1">
            <a:off x="4226294" y="2629726"/>
            <a:ext cx="307467" cy="12167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chemeClr val="accent5">
                <a:lumMod val="75000"/>
              </a:schemeClr>
            </a:solidFill>
            <a:prstDash val="dash"/>
            <a:beve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Arial"/>
            </a:endParaRPr>
          </a:p>
        </p:txBody>
      </p:sp>
      <p:sp>
        <p:nvSpPr>
          <p:cNvPr id="35" name="肘形接點 23"/>
          <p:cNvSpPr>
            <a:spLocks noChangeShapeType="1"/>
          </p:cNvSpPr>
          <p:nvPr/>
        </p:nvSpPr>
        <p:spPr bwMode="auto">
          <a:xfrm rot="5400000" flipH="1" flipV="1">
            <a:off x="4677387" y="3250565"/>
            <a:ext cx="121840" cy="1175822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chemeClr val="accent5">
                <a:lumMod val="75000"/>
              </a:schemeClr>
            </a:solidFill>
            <a:prstDash val="dash"/>
            <a:beve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Arial"/>
            </a:endParaRPr>
          </a:p>
        </p:txBody>
      </p:sp>
      <p:cxnSp>
        <p:nvCxnSpPr>
          <p:cNvPr id="38" name="直线连接符 37"/>
          <p:cNvCxnSpPr>
            <a:stCxn id="29" idx="6"/>
            <a:endCxn id="31" idx="1"/>
          </p:cNvCxnSpPr>
          <p:nvPr/>
        </p:nvCxnSpPr>
        <p:spPr>
          <a:xfrm flipV="1">
            <a:off x="4552004" y="4522114"/>
            <a:ext cx="1036690" cy="30857"/>
          </a:xfrm>
          <a:prstGeom prst="line">
            <a:avLst/>
          </a:prstGeom>
          <a:noFill/>
          <a:ln w="19050" cap="flat" cmpd="sng">
            <a:solidFill>
              <a:schemeClr val="accent5">
                <a:lumMod val="75000"/>
              </a:schemeClr>
            </a:solidFill>
            <a:prstDash val="dash"/>
            <a:bevel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24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28875" y="209512"/>
            <a:ext cx="82296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监控系统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88" y="1312459"/>
            <a:ext cx="7172106" cy="14342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87" y="2746741"/>
            <a:ext cx="4781519" cy="12421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371850"/>
            <a:ext cx="487679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4606" y="190445"/>
            <a:ext cx="3148287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自定义监控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0713"/>
            <a:ext cx="7512050" cy="32385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842328"/>
            <a:ext cx="8280000" cy="624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AutoNum type="arabicPeriod"/>
            </a:pPr>
            <a:endParaRPr lang="zh-CN" altLang="en-US" sz="2200" dirty="0" smtClean="0">
              <a:latin typeface="Arial"/>
              <a:ea typeface="Arial"/>
              <a:cs typeface="Arial"/>
            </a:endParaRPr>
          </a:p>
          <a:p>
            <a:endParaRPr kumimoji="1" lang="zh-CN" altLang="en-US" dirty="0">
              <a:latin typeface="Arial"/>
              <a:ea typeface="Arial"/>
              <a:cs typeface="Arial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06799" y="1411350"/>
            <a:ext cx="8280000" cy="78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50000"/>
              <a:buFont typeface="Wingdings" charset="2"/>
              <a:buChar char=""/>
            </a:pPr>
            <a:r>
              <a:rPr kumimoji="1" lang="en-US" altLang="zh-CN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Improving performance: Multiple Layer Metrics Design</a:t>
            </a:r>
            <a:endParaRPr lang="zh-CN" altLang="en-US" sz="2000" dirty="0" smtClean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577" y="4637011"/>
            <a:ext cx="4620148" cy="461665"/>
          </a:xfrm>
          <a:prstGeom prst="rect">
            <a:avLst/>
          </a:prstGeom>
          <a:solidFill>
            <a:srgbClr val="E7E3DB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latin typeface="Arial"/>
                <a:cs typeface="Arial"/>
              </a:rPr>
              <a:t>Automatically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aggregate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task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level’s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metric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to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component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level</a:t>
            </a:r>
            <a:r>
              <a:rPr kumimoji="1" lang="zh-CN" altLang="en-US" sz="1200" dirty="0" smtClean="0">
                <a:latin typeface="Arial"/>
                <a:cs typeface="Arial"/>
              </a:rPr>
              <a:t>, </a:t>
            </a:r>
            <a:r>
              <a:rPr kumimoji="1" lang="en-US" altLang="zh-CN" sz="1200" dirty="0" smtClean="0">
                <a:latin typeface="Arial"/>
                <a:cs typeface="Arial"/>
              </a:rPr>
              <a:t>then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aggregate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into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topology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level</a:t>
            </a:r>
            <a:endParaRPr kumimoji="1" lang="zh-CN" altLang="en-US" sz="1200" dirty="0">
              <a:latin typeface="Arial"/>
              <a:cs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9397" y="4718902"/>
            <a:ext cx="2180017" cy="276999"/>
          </a:xfrm>
          <a:prstGeom prst="rect">
            <a:avLst/>
          </a:prstGeom>
          <a:solidFill>
            <a:srgbClr val="E7E3DB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>
                <a:latin typeface="Arial"/>
                <a:cs typeface="Arial"/>
              </a:rPr>
              <a:t>Share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common</a:t>
            </a:r>
            <a:r>
              <a:rPr kumimoji="1" lang="zh-CN" altLang="en-US" sz="1200" dirty="0" smtClean="0">
                <a:latin typeface="Arial"/>
                <a:cs typeface="Arial"/>
              </a:rPr>
              <a:t> </a:t>
            </a:r>
            <a:r>
              <a:rPr kumimoji="1" lang="en-US" altLang="zh-CN" sz="1200" dirty="0" smtClean="0">
                <a:latin typeface="Arial"/>
                <a:cs typeface="Arial"/>
              </a:rPr>
              <a:t>metrics</a:t>
            </a:r>
            <a:endParaRPr kumimoji="1" lang="zh-CN" alt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9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4600" y="130175"/>
            <a:ext cx="82296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自定义监控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07" y="1299882"/>
            <a:ext cx="6853850" cy="38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332782" y="1414596"/>
            <a:ext cx="1318095" cy="7188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Nimbus</a:t>
            </a:r>
            <a:endParaRPr kumimoji="1" lang="zh-CN" alt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85134" y="3686195"/>
            <a:ext cx="1217160" cy="359440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Topology Master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22051" y="4288041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721979" y="2133477"/>
            <a:ext cx="964822" cy="7831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ZK Cluster</a:t>
            </a:r>
            <a:endParaRPr kumimoji="1" lang="zh-CN" alt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55612" y="3575834"/>
            <a:ext cx="1907022" cy="1184385"/>
          </a:xfrm>
          <a:prstGeom prst="round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zh-CN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1" name="直接箭头连接符 14"/>
          <p:cNvCxnSpPr>
            <a:stCxn id="15" idx="0"/>
            <a:endCxn id="14" idx="2"/>
          </p:cNvCxnSpPr>
          <p:nvPr/>
        </p:nvCxnSpPr>
        <p:spPr>
          <a:xfrm rot="5400000" flipH="1" flipV="1">
            <a:off x="1675747" y="3870075"/>
            <a:ext cx="242406" cy="593528"/>
          </a:xfrm>
          <a:prstGeom prst="curvedConnector3">
            <a:avLst>
              <a:gd name="adj1" fmla="val 50000"/>
            </a:avLst>
          </a:prstGeom>
          <a:ln>
            <a:solidFill>
              <a:srgbClr val="DC9F0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4"/>
          <p:cNvCxnSpPr>
            <a:stCxn id="24" idx="3"/>
            <a:endCxn id="8" idx="2"/>
          </p:cNvCxnSpPr>
          <p:nvPr/>
        </p:nvCxnSpPr>
        <p:spPr>
          <a:xfrm flipV="1">
            <a:off x="7990645" y="2916577"/>
            <a:ext cx="213745" cy="1227642"/>
          </a:xfrm>
          <a:prstGeom prst="curvedConnector2">
            <a:avLst/>
          </a:prstGeom>
          <a:ln>
            <a:solidFill>
              <a:srgbClr val="DC9F0C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104"/>
          <p:cNvSpPr txBox="1"/>
          <p:nvPr/>
        </p:nvSpPr>
        <p:spPr>
          <a:xfrm>
            <a:off x="1493493" y="4731446"/>
            <a:ext cx="121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"/>
                <a:cs typeface="Arial"/>
              </a:rPr>
              <a:t>Topology</a:t>
            </a:r>
            <a:endParaRPr lang="zh-CN" alt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37639" y="4296699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47908" y="4296699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91830" y="3675974"/>
            <a:ext cx="1217160" cy="369661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Topology Master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728747" y="4277822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662308" y="3565614"/>
            <a:ext cx="1907022" cy="1184385"/>
          </a:xfrm>
          <a:prstGeom prst="round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zh-CN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44335" y="4286479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954604" y="4286479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413145" y="3662387"/>
            <a:ext cx="1217160" cy="359440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Topology Master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50062" y="4264233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83623" y="3552026"/>
            <a:ext cx="1907022" cy="1184385"/>
          </a:xfrm>
          <a:prstGeom prst="round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zh-CN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TextBox 71"/>
          <p:cNvSpPr txBox="1"/>
          <p:nvPr/>
        </p:nvSpPr>
        <p:spPr>
          <a:xfrm>
            <a:off x="6413145" y="4737695"/>
            <a:ext cx="121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"/>
                <a:cs typeface="Arial"/>
              </a:rPr>
              <a:t>Topology</a:t>
            </a:r>
            <a:endParaRPr lang="zh-CN" alt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65650" y="4272891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375919" y="4272891"/>
            <a:ext cx="556270" cy="33190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8" name="直接箭头连接符 14"/>
          <p:cNvCxnSpPr/>
          <p:nvPr/>
        </p:nvCxnSpPr>
        <p:spPr>
          <a:xfrm flipV="1">
            <a:off x="5569330" y="2916577"/>
            <a:ext cx="2635060" cy="1241230"/>
          </a:xfrm>
          <a:prstGeom prst="curvedConnector2">
            <a:avLst/>
          </a:prstGeom>
          <a:ln>
            <a:solidFill>
              <a:srgbClr val="DC9F0C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14"/>
          <p:cNvCxnSpPr>
            <a:stCxn id="21" idx="3"/>
          </p:cNvCxnSpPr>
          <p:nvPr/>
        </p:nvCxnSpPr>
        <p:spPr>
          <a:xfrm flipV="1">
            <a:off x="3062634" y="2916577"/>
            <a:ext cx="5141756" cy="1251450"/>
          </a:xfrm>
          <a:prstGeom prst="curvedConnector2">
            <a:avLst/>
          </a:prstGeom>
          <a:ln>
            <a:solidFill>
              <a:srgbClr val="DC9F0C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14"/>
          <p:cNvCxnSpPr>
            <a:endCxn id="14" idx="2"/>
          </p:cNvCxnSpPr>
          <p:nvPr/>
        </p:nvCxnSpPr>
        <p:spPr>
          <a:xfrm rot="16200000" flipV="1">
            <a:off x="1979212" y="4160137"/>
            <a:ext cx="251064" cy="22059"/>
          </a:xfrm>
          <a:prstGeom prst="curvedConnector3">
            <a:avLst>
              <a:gd name="adj1" fmla="val 50000"/>
            </a:avLst>
          </a:prstGeom>
          <a:ln>
            <a:solidFill>
              <a:srgbClr val="DC9F0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14"/>
          <p:cNvCxnSpPr>
            <a:endCxn id="14" idx="2"/>
          </p:cNvCxnSpPr>
          <p:nvPr/>
        </p:nvCxnSpPr>
        <p:spPr>
          <a:xfrm rot="16200000" flipV="1">
            <a:off x="2284347" y="3855003"/>
            <a:ext cx="251064" cy="632329"/>
          </a:xfrm>
          <a:prstGeom prst="curvedConnector3">
            <a:avLst>
              <a:gd name="adj1" fmla="val 50000"/>
            </a:avLst>
          </a:prstGeom>
          <a:ln>
            <a:solidFill>
              <a:srgbClr val="DC9F0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4"/>
          <p:cNvCxnSpPr>
            <a:stCxn id="5" idx="1"/>
            <a:endCxn id="6" idx="0"/>
          </p:cNvCxnSpPr>
          <p:nvPr/>
        </p:nvCxnSpPr>
        <p:spPr>
          <a:xfrm rot="10800000" flipV="1">
            <a:off x="2093714" y="1774037"/>
            <a:ext cx="1239068" cy="1912158"/>
          </a:xfrm>
          <a:prstGeom prst="curvedConnector2">
            <a:avLst/>
          </a:prstGeom>
          <a:ln>
            <a:solidFill>
              <a:srgbClr val="DC9F0C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14"/>
          <p:cNvCxnSpPr>
            <a:stCxn id="5" idx="2"/>
          </p:cNvCxnSpPr>
          <p:nvPr/>
        </p:nvCxnSpPr>
        <p:spPr>
          <a:xfrm rot="16200000" flipH="1">
            <a:off x="3524871" y="2600436"/>
            <a:ext cx="1542498" cy="608580"/>
          </a:xfrm>
          <a:prstGeom prst="curvedConnector3">
            <a:avLst>
              <a:gd name="adj1" fmla="val 50000"/>
            </a:avLst>
          </a:prstGeom>
          <a:ln>
            <a:solidFill>
              <a:srgbClr val="DC9F0C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箭头 34"/>
          <p:cNvSpPr/>
          <p:nvPr/>
        </p:nvSpPr>
        <p:spPr>
          <a:xfrm rot="3730015">
            <a:off x="1404550" y="3148986"/>
            <a:ext cx="385600" cy="382859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7430" y="1442859"/>
            <a:ext cx="1645509" cy="1349882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 anchorCtr="1"/>
          <a:lstStyle/>
          <a:p>
            <a:pPr algn="r"/>
            <a:endParaRPr kumimoji="1" lang="zh-CN" alt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57201" y="1774036"/>
            <a:ext cx="1512958" cy="1307749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Topology Master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06405" y="2082018"/>
            <a:ext cx="1217160" cy="275900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Metrics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06405" y="2403172"/>
            <a:ext cx="1217160" cy="275900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Task heartbeat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28255" y="2727884"/>
            <a:ext cx="1217160" cy="275900"/>
          </a:xfrm>
          <a:prstGeom prst="roundRect">
            <a:avLst/>
          </a:prstGeom>
          <a:solidFill>
            <a:srgbClr val="E5C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rgbClr val="000000"/>
                </a:solidFill>
                <a:latin typeface="Arial"/>
                <a:cs typeface="Arial"/>
              </a:rPr>
              <a:t>Control event</a:t>
            </a:r>
            <a:endParaRPr kumimoji="1" lang="zh-CN" alt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 idx="4294967295"/>
          </p:nvPr>
        </p:nvSpPr>
        <p:spPr>
          <a:xfrm>
            <a:off x="2451061" y="169433"/>
            <a:ext cx="281508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大规模部署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53" name="直接箭头连接符 14"/>
          <p:cNvCxnSpPr>
            <a:stCxn id="5" idx="2"/>
            <a:endCxn id="22" idx="0"/>
          </p:cNvCxnSpPr>
          <p:nvPr/>
        </p:nvCxnSpPr>
        <p:spPr>
          <a:xfrm rot="16200000" flipH="1">
            <a:off x="4742322" y="1382984"/>
            <a:ext cx="1528910" cy="3029895"/>
          </a:xfrm>
          <a:prstGeom prst="curvedConnector3">
            <a:avLst>
              <a:gd name="adj1" fmla="val 50000"/>
            </a:avLst>
          </a:prstGeom>
          <a:ln>
            <a:solidFill>
              <a:srgbClr val="DC9F0C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箭头连接符 14"/>
          <p:cNvCxnSpPr>
            <a:stCxn id="8" idx="0"/>
            <a:endCxn id="5" idx="3"/>
          </p:cNvCxnSpPr>
          <p:nvPr/>
        </p:nvCxnSpPr>
        <p:spPr>
          <a:xfrm rot="16200000" flipV="1">
            <a:off x="6247914" y="177000"/>
            <a:ext cx="359440" cy="3553513"/>
          </a:xfrm>
          <a:prstGeom prst="curvedConnector2">
            <a:avLst/>
          </a:prstGeom>
          <a:ln>
            <a:solidFill>
              <a:srgbClr val="DC9F0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TextBox 4104"/>
          <p:cNvSpPr txBox="1"/>
          <p:nvPr/>
        </p:nvSpPr>
        <p:spPr>
          <a:xfrm>
            <a:off x="3991829" y="4760219"/>
            <a:ext cx="121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"/>
                <a:cs typeface="Arial"/>
              </a:rPr>
              <a:t>Topology</a:t>
            </a:r>
            <a:endParaRPr lang="zh-CN" alt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315" y="1459572"/>
            <a:ext cx="1787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CN" sz="1400" dirty="0">
                <a:solidFill>
                  <a:srgbClr val="000000"/>
                </a:solidFill>
                <a:latin typeface="Arial"/>
                <a:cs typeface="Arial"/>
              </a:rPr>
              <a:t>Topology </a:t>
            </a:r>
            <a:r>
              <a:rPr kumimoji="1"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Master</a:t>
            </a:r>
          </a:p>
          <a:p>
            <a:pPr algn="r"/>
            <a:r>
              <a:rPr kumimoji="1" lang="zh-CN" altLang="en-US" sz="1400" dirty="0" smtClean="0">
                <a:solidFill>
                  <a:srgbClr val="000000"/>
                </a:solidFill>
                <a:latin typeface="Arial"/>
                <a:cs typeface="Arial"/>
              </a:rPr>
              <a:t>－</a:t>
            </a:r>
            <a:r>
              <a:rPr kumimoji="1" lang="en-US" altLang="zh-CN" sz="1400" dirty="0">
                <a:solidFill>
                  <a:srgbClr val="000000"/>
                </a:solidFill>
                <a:latin typeface="Arial"/>
                <a:cs typeface="Arial"/>
              </a:rPr>
              <a:t>slave</a:t>
            </a:r>
            <a:endParaRPr kumimoji="1" lang="zh-CN" alt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2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76348"/>
            <a:ext cx="8229600" cy="3260725"/>
          </a:xfrm>
        </p:spPr>
        <p:txBody>
          <a:bodyPr/>
          <a:lstStyle/>
          <a:p>
            <a:r>
              <a:rPr kumimoji="1" lang="en-US" altLang="zh-CN" dirty="0" smtClean="0"/>
              <a:t>JStorm Backpressure 3.0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20616" y="185457"/>
            <a:ext cx="1913043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反压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66839" y="4118583"/>
            <a:ext cx="1800200" cy="378042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/>
                </a:solidFill>
                <a:latin typeface="Arial"/>
                <a:cs typeface="Arial"/>
              </a:rPr>
              <a:t>Netty</a:t>
            </a:r>
            <a:r>
              <a:rPr kumimoji="1" lang="zh-CN" altLang="en-US" sz="14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client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966839" y="3308493"/>
            <a:ext cx="1800200" cy="324036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/>
                </a:solidFill>
                <a:latin typeface="Arial"/>
                <a:cs typeface="Arial"/>
              </a:rPr>
              <a:t>Netty</a:t>
            </a:r>
            <a:r>
              <a:rPr kumimoji="1" lang="zh-CN" altLang="en-US" sz="14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cache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77068" y="2388037"/>
            <a:ext cx="1612851" cy="324036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Sending task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47159" y="4118583"/>
            <a:ext cx="1728192" cy="378042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/>
                </a:solidFill>
                <a:latin typeface="Arial"/>
                <a:cs typeface="Arial"/>
              </a:rPr>
              <a:t>Netty</a:t>
            </a:r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 server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47160" y="3295731"/>
            <a:ext cx="1728191" cy="336798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Task cache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876630" y="2372857"/>
            <a:ext cx="1728192" cy="324036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Receive task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668254" y="2727189"/>
            <a:ext cx="306697" cy="568542"/>
          </a:xfrm>
          <a:prstGeom prst="down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4470895" y="3632529"/>
            <a:ext cx="162764" cy="486054"/>
          </a:xfrm>
          <a:prstGeom prst="down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右箭头 14"/>
          <p:cNvSpPr/>
          <p:nvPr/>
        </p:nvSpPr>
        <p:spPr>
          <a:xfrm flipV="1">
            <a:off x="5783972" y="4172589"/>
            <a:ext cx="1051444" cy="157657"/>
          </a:xfrm>
          <a:prstGeom prst="right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上箭头 15"/>
          <p:cNvSpPr/>
          <p:nvPr/>
        </p:nvSpPr>
        <p:spPr>
          <a:xfrm flipH="1">
            <a:off x="7351215" y="3632529"/>
            <a:ext cx="144016" cy="432048"/>
          </a:xfrm>
          <a:prstGeom prst="up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上箭头 16"/>
          <p:cNvSpPr/>
          <p:nvPr/>
        </p:nvSpPr>
        <p:spPr>
          <a:xfrm>
            <a:off x="7639247" y="2727189"/>
            <a:ext cx="252024" cy="576942"/>
          </a:xfrm>
          <a:prstGeom prst="up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974951" y="3632529"/>
            <a:ext cx="216025" cy="486054"/>
          </a:xfrm>
          <a:prstGeom prst="down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右箭头 18"/>
          <p:cNvSpPr/>
          <p:nvPr/>
        </p:nvSpPr>
        <p:spPr>
          <a:xfrm flipV="1">
            <a:off x="5767039" y="4307604"/>
            <a:ext cx="1051444" cy="157657"/>
          </a:xfrm>
          <a:prstGeom prst="right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上箭头 19"/>
          <p:cNvSpPr/>
          <p:nvPr/>
        </p:nvSpPr>
        <p:spPr>
          <a:xfrm flipH="1">
            <a:off x="7711255" y="3632529"/>
            <a:ext cx="144016" cy="432048"/>
          </a:xfrm>
          <a:prstGeom prst="up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乘 20"/>
          <p:cNvSpPr/>
          <p:nvPr/>
        </p:nvSpPr>
        <p:spPr>
          <a:xfrm>
            <a:off x="7603244" y="3707175"/>
            <a:ext cx="360039" cy="35740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乘 21"/>
          <p:cNvSpPr/>
          <p:nvPr/>
        </p:nvSpPr>
        <p:spPr>
          <a:xfrm>
            <a:off x="6235618" y="4118583"/>
            <a:ext cx="399044" cy="42172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乘 22"/>
          <p:cNvSpPr/>
          <p:nvPr/>
        </p:nvSpPr>
        <p:spPr>
          <a:xfrm>
            <a:off x="4362884" y="3663874"/>
            <a:ext cx="972107" cy="35740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乘 23"/>
          <p:cNvSpPr/>
          <p:nvPr/>
        </p:nvSpPr>
        <p:spPr>
          <a:xfrm>
            <a:off x="4633660" y="2766822"/>
            <a:ext cx="360039" cy="35740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70496" y="1841197"/>
            <a:ext cx="5393741" cy="2979464"/>
          </a:xfrm>
          <a:prstGeom prst="roundRect">
            <a:avLst>
              <a:gd name="adj" fmla="val 8599"/>
            </a:avLst>
          </a:prstGeom>
          <a:noFill/>
          <a:ln>
            <a:solidFill>
              <a:srgbClr val="2D83F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0300" y="4465261"/>
            <a:ext cx="17281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Arial"/>
                <a:cs typeface="Arial"/>
              </a:rPr>
              <a:t>In one worker</a:t>
            </a:r>
            <a:endParaRPr kumimoji="1" lang="zh-CN" altLang="en-US" sz="1400" dirty="0">
              <a:latin typeface="Arial"/>
              <a:cs typeface="Arial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532472" y="2390391"/>
            <a:ext cx="1728191" cy="336798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Arial"/>
                <a:cs typeface="Arial"/>
              </a:rPr>
              <a:t>Task cache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32472" y="3310351"/>
            <a:ext cx="1728192" cy="324036"/>
          </a:xfrm>
          <a:prstGeom prst="roundRect">
            <a:avLst/>
          </a:prstGeom>
          <a:solidFill>
            <a:schemeClr val="bg2">
              <a:alpha val="18000"/>
            </a:schemeClr>
          </a:solidFill>
          <a:ln>
            <a:solidFill>
              <a:srgbClr val="2D8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Arial"/>
                <a:cs typeface="Arial"/>
              </a:rPr>
              <a:t>Receive task</a:t>
            </a:r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0" name="左箭头 29"/>
          <p:cNvSpPr/>
          <p:nvPr/>
        </p:nvSpPr>
        <p:spPr>
          <a:xfrm rot="16200000">
            <a:off x="2152247" y="2853222"/>
            <a:ext cx="525649" cy="352847"/>
          </a:xfrm>
          <a:prstGeom prst="left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手杖形箭头 30"/>
          <p:cNvSpPr/>
          <p:nvPr/>
        </p:nvSpPr>
        <p:spPr>
          <a:xfrm>
            <a:off x="3641394" y="1958343"/>
            <a:ext cx="1026860" cy="556255"/>
          </a:xfrm>
          <a:prstGeom prst="uturnArrow">
            <a:avLst>
              <a:gd name="adj1" fmla="val 7363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91365" y="1984969"/>
            <a:ext cx="22557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Arial"/>
                <a:cs typeface="Arial"/>
              </a:rPr>
              <a:t>Exceed Threshold</a:t>
            </a:r>
            <a:endParaRPr kumimoji="1" lang="zh-CN" altLang="en-US" sz="1400" dirty="0">
              <a:latin typeface="Arial"/>
              <a:cs typeface="Arial"/>
            </a:endParaRPr>
          </a:p>
        </p:txBody>
      </p:sp>
      <p:sp>
        <p:nvSpPr>
          <p:cNvPr id="33" name="上弧形箭头 32"/>
          <p:cNvSpPr/>
          <p:nvPr/>
        </p:nvSpPr>
        <p:spPr>
          <a:xfrm rot="16200000">
            <a:off x="5494031" y="2581979"/>
            <a:ext cx="567002" cy="369681"/>
          </a:xfrm>
          <a:prstGeom prst="curvedUp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3260663" y="2431635"/>
            <a:ext cx="706177" cy="203262"/>
          </a:xfrm>
          <a:prstGeom prst="leftArrow">
            <a:avLst/>
          </a:prstGeom>
          <a:ln>
            <a:solidFill>
              <a:srgbClr val="053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4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86035" y="201615"/>
            <a:ext cx="82296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其他强化功能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28419" y="1318300"/>
            <a:ext cx="10873208" cy="339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SzPct val="50000"/>
              <a:buFont typeface="Wingdings" charset="2"/>
              <a:buChar char=""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User Side Functionalities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User-Defined Scheduler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User-Defined 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Resource Usage</a:t>
            </a:r>
            <a:endParaRPr lang="en-US" altLang="zh-CN" sz="1400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Advanced Logging Mechanism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More Fine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-Grained 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Metrics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Graceful Shutdown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Dynamic Rescale/Reload/Restart</a:t>
            </a: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Receive 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Command</a:t>
            </a:r>
            <a:endParaRPr lang="en-US" altLang="zh-CN" sz="1400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Quick 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Application Upgrade</a:t>
            </a:r>
            <a:endParaRPr lang="en-US" altLang="zh-CN" sz="1400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pPr marL="742950" lvl="1" indent="-342900">
              <a:lnSpc>
                <a:spcPct val="150000"/>
              </a:lnSpc>
              <a:buSzPct val="50000"/>
              <a:buFont typeface="Arial"/>
              <a:buChar char="–"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935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00320" y="186554"/>
            <a:ext cx="32004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Exactly Once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1658255" y="1149686"/>
            <a:ext cx="6435012" cy="3776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Arial"/>
                <a:cs typeface="Arial"/>
              </a:rPr>
              <a:t>Chandy-Lamport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/>
                <a:cs typeface="Arial"/>
              </a:rPr>
              <a:t> Algorithm</a:t>
            </a:r>
            <a:endParaRPr kumimoji="1" lang="zh-CN" altLang="en-US" sz="2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1119" y="1561656"/>
            <a:ext cx="42586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572710" y="2179216"/>
            <a:ext cx="130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Barrier</a:t>
            </a:r>
            <a:endParaRPr lang="zh-CN" alt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899" y="3573138"/>
            <a:ext cx="8456101" cy="1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/>
          <p:nvPr/>
        </p:nvSpPr>
        <p:spPr>
          <a:xfrm>
            <a:off x="433899" y="31699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Stream Aligning</a:t>
            </a:r>
            <a:endParaRPr lang="zh-CN" alt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直接连接符 8"/>
          <p:cNvCxnSpPr/>
          <p:nvPr/>
        </p:nvCxnSpPr>
        <p:spPr>
          <a:xfrm flipV="1">
            <a:off x="-1" y="3032873"/>
            <a:ext cx="9144001" cy="48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 84"/>
          <p:cNvGrpSpPr/>
          <p:nvPr/>
        </p:nvGrpSpPr>
        <p:grpSpPr>
          <a:xfrm>
            <a:off x="0" y="1053068"/>
            <a:ext cx="9105587" cy="3932693"/>
            <a:chOff x="381312" y="419747"/>
            <a:chExt cx="11040899" cy="5817565"/>
          </a:xfrm>
        </p:grpSpPr>
        <p:sp>
          <p:nvSpPr>
            <p:cNvPr id="46" name="圆角矩形 45"/>
            <p:cNvSpPr/>
            <p:nvPr/>
          </p:nvSpPr>
          <p:spPr>
            <a:xfrm>
              <a:off x="1199321" y="2533161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341090" y="2147940"/>
              <a:ext cx="1200727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accent5">
                      <a:lumMod val="50000"/>
                    </a:schemeClr>
                  </a:solidFill>
                  <a:latin typeface="Arial"/>
                  <a:cs typeface="Arial"/>
                </a:rPr>
                <a:t>Spout</a:t>
              </a:r>
              <a:endParaRPr kumimoji="1" lang="zh-CN" altLang="en-US" sz="1200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637235" y="4714499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779005" y="4348252"/>
              <a:ext cx="1622522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Stateless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6633583" y="4642491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775353" y="4276245"/>
              <a:ext cx="1200727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State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657919" y="2685562"/>
              <a:ext cx="1764292" cy="1380332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815245" y="2319313"/>
              <a:ext cx="1478506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Ending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769487" y="804969"/>
              <a:ext cx="1764292" cy="967847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767242" y="419747"/>
              <a:ext cx="1838546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Topology Master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039717" y="1298927"/>
              <a:ext cx="1222240" cy="3727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Cache </a:t>
              </a:r>
              <a:r>
                <a:rPr kumimoji="1" lang="en-US" altLang="zh-CN" sz="12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db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905391" y="3017678"/>
              <a:ext cx="1764292" cy="771362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>
                  <a:solidFill>
                    <a:srgbClr val="000000"/>
                  </a:solidFill>
                  <a:latin typeface="Arial"/>
                  <a:cs typeface="Arial"/>
                </a:rPr>
                <a:t>Hdfs</a:t>
              </a:r>
              <a:r>
                <a:rPr kumimoji="1" lang="en-US" altLang="zh-CN" sz="1200" dirty="0">
                  <a:solidFill>
                    <a:srgbClr val="000000"/>
                  </a:solidFill>
                  <a:latin typeface="Arial"/>
                  <a:cs typeface="Arial"/>
                </a:rPr>
                <a:t>/</a:t>
              </a:r>
              <a:r>
                <a:rPr kumimoji="1" lang="en-US" altLang="zh-CN" sz="1200" dirty="0" err="1">
                  <a:solidFill>
                    <a:srgbClr val="000000"/>
                  </a:solidFill>
                  <a:latin typeface="Arial"/>
                  <a:cs typeface="Arial"/>
                </a:rPr>
                <a:t>hbase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8" name="肘形连接符 57"/>
            <p:cNvCxnSpPr>
              <a:stCxn id="46" idx="1"/>
              <a:endCxn id="48" idx="1"/>
            </p:cNvCxnSpPr>
            <p:nvPr/>
          </p:nvCxnSpPr>
          <p:spPr>
            <a:xfrm rot="10800000" flipH="1" flipV="1">
              <a:off x="1199321" y="3294568"/>
              <a:ext cx="1437914" cy="2181338"/>
            </a:xfrm>
            <a:prstGeom prst="bentConnector3">
              <a:avLst>
                <a:gd name="adj1" fmla="val -15898"/>
              </a:avLst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381312" y="4196077"/>
              <a:ext cx="1657316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Normal  batch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1424465" y="2669671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Controller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413098" y="3124171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Nexttuple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1413098" y="3556219"/>
              <a:ext cx="1197213" cy="37277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Commit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6912629" y="5691414"/>
              <a:ext cx="1197213" cy="3727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Cache </a:t>
              </a:r>
              <a:r>
                <a:rPr kumimoji="1" lang="en-US" altLang="zh-CN" sz="12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db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948058" y="5251407"/>
              <a:ext cx="1197213" cy="45289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6917122" y="4806668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6903532" y="5259366"/>
              <a:ext cx="1197213" cy="37277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  <a:latin typeface="Arial"/>
                  <a:cs typeface="Arial"/>
                </a:rPr>
                <a:t>C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ommit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9941458" y="3181095"/>
              <a:ext cx="1197214" cy="34280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6034974" y="894830"/>
              <a:ext cx="1222240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69" name="肘形连接符 68"/>
            <p:cNvCxnSpPr>
              <a:stCxn id="46" idx="3"/>
              <a:endCxn id="54" idx="1"/>
            </p:cNvCxnSpPr>
            <p:nvPr/>
          </p:nvCxnSpPr>
          <p:spPr>
            <a:xfrm flipV="1">
              <a:off x="2963614" y="1288893"/>
              <a:ext cx="2805874" cy="200567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3541828" y="2492520"/>
              <a:ext cx="1296143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Commit offset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1" name="肘形连接符 70"/>
            <p:cNvCxnSpPr>
              <a:stCxn id="46" idx="2"/>
              <a:endCxn id="48" idx="1"/>
            </p:cNvCxnSpPr>
            <p:nvPr/>
          </p:nvCxnSpPr>
          <p:spPr>
            <a:xfrm rot="16200000" flipH="1">
              <a:off x="1649385" y="4488055"/>
              <a:ext cx="1419932" cy="555767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1424465" y="4530542"/>
              <a:ext cx="1245636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barrier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3" name="肘形连接符 72"/>
            <p:cNvCxnSpPr>
              <a:stCxn id="48" idx="3"/>
            </p:cNvCxnSpPr>
            <p:nvPr/>
          </p:nvCxnSpPr>
          <p:spPr>
            <a:xfrm flipV="1">
              <a:off x="4401527" y="5475905"/>
              <a:ext cx="2486450" cy="1"/>
            </a:xfrm>
            <a:prstGeom prst="bentConnector3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4650508" y="5112535"/>
              <a:ext cx="2195091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barrier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5" name="肘形连接符 74"/>
            <p:cNvCxnSpPr>
              <a:endCxn id="57" idx="3"/>
            </p:cNvCxnSpPr>
            <p:nvPr/>
          </p:nvCxnSpPr>
          <p:spPr>
            <a:xfrm rot="16200000" flipV="1">
              <a:off x="6363108" y="3709934"/>
              <a:ext cx="2057806" cy="1444655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6686514" y="2795823"/>
              <a:ext cx="1924948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JStorm</a:t>
              </a:r>
              <a:r>
                <a:rPr kumimoji="1" lang="zh-CN" altLang="en-US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(optional)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7" name="肘形连接符 76"/>
            <p:cNvCxnSpPr>
              <a:stCxn id="67" idx="3"/>
              <a:endCxn id="54" idx="3"/>
            </p:cNvCxnSpPr>
            <p:nvPr/>
          </p:nvCxnSpPr>
          <p:spPr>
            <a:xfrm flipH="1" flipV="1">
              <a:off x="7533779" y="1288893"/>
              <a:ext cx="551412" cy="4172272"/>
            </a:xfrm>
            <a:prstGeom prst="bentConnector3">
              <a:avLst>
                <a:gd name="adj1" fmla="val -41457"/>
              </a:avLst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7691372" y="1535284"/>
              <a:ext cx="1917082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Jstorm</a:t>
              </a:r>
              <a:r>
                <a:rPr kumimoji="1" lang="zh-CN" altLang="en-US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9" name="肘形连接符 78"/>
            <p:cNvCxnSpPr>
              <a:endCxn id="52" idx="2"/>
            </p:cNvCxnSpPr>
            <p:nvPr/>
          </p:nvCxnSpPr>
          <p:spPr>
            <a:xfrm flipV="1">
              <a:off x="8114336" y="4065894"/>
              <a:ext cx="2425729" cy="1395270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9608456" y="5132675"/>
              <a:ext cx="1669740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barrier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81" name="肘形连接符 80"/>
            <p:cNvCxnSpPr>
              <a:stCxn id="67" idx="0"/>
              <a:endCxn id="54" idx="3"/>
            </p:cNvCxnSpPr>
            <p:nvPr/>
          </p:nvCxnSpPr>
          <p:spPr>
            <a:xfrm rot="16200000" flipV="1">
              <a:off x="8090823" y="731851"/>
              <a:ext cx="1892202" cy="3006286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9271955" y="942739"/>
              <a:ext cx="1725820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barrier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83" name="肘形连接符 82"/>
            <p:cNvCxnSpPr/>
            <p:nvPr/>
          </p:nvCxnSpPr>
          <p:spPr>
            <a:xfrm rot="16200000" flipH="1">
              <a:off x="5629062" y="2398406"/>
              <a:ext cx="1229982" cy="8565"/>
            </a:xfrm>
            <a:prstGeom prst="bentConnector3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5223667" y="1894408"/>
              <a:ext cx="2079361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Arial"/>
                  <a:cs typeface="Arial"/>
                </a:rPr>
                <a:t>Checkpoint and clear old checkpoint</a:t>
              </a:r>
              <a:endParaRPr kumimoji="1" lang="zh-CN" altLang="en-US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4" name="标题 1"/>
          <p:cNvSpPr>
            <a:spLocks noGrp="1"/>
          </p:cNvSpPr>
          <p:nvPr>
            <p:ph type="title" idx="4294967295"/>
          </p:nvPr>
        </p:nvSpPr>
        <p:spPr>
          <a:xfrm>
            <a:off x="2632993" y="173851"/>
            <a:ext cx="282483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Exactly Once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43177" y="155901"/>
            <a:ext cx="2128836" cy="4778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effectLst/>
                <a:latin typeface="Microsoft YaHei" charset="0"/>
                <a:ea typeface="Microsoft YaHei" charset="0"/>
                <a:cs typeface="Microsoft YaHei" charset="0"/>
              </a:rPr>
              <a:t>自我介绍</a:t>
            </a:r>
            <a:endParaRPr lang="en-US" altLang="zh-CN" sz="2400" dirty="0"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85754" y="1389063"/>
            <a:ext cx="8229600" cy="343058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JStorm</a:t>
            </a:r>
            <a:r>
              <a:rPr lang="en-US" altLang="zh-CN" dirty="0"/>
              <a:t>/Storm evangelist</a:t>
            </a:r>
            <a:r>
              <a:rPr lang="zh-CN" altLang="en-US" dirty="0"/>
              <a:t> </a:t>
            </a:r>
            <a:r>
              <a:rPr lang="en-US" altLang="zh-CN" dirty="0"/>
              <a:t>in China</a:t>
            </a:r>
          </a:p>
          <a:p>
            <a:r>
              <a:rPr lang="en-US" altLang="zh-CN" dirty="0" smtClean="0">
                <a:ea typeface="GB18030 Bitmap"/>
                <a:cs typeface="Arial"/>
              </a:rPr>
              <a:t>Our duties:</a:t>
            </a:r>
          </a:p>
          <a:p>
            <a:pPr lvl="1" indent="-342900"/>
            <a:r>
              <a:rPr lang="en-US" altLang="zh-CN" dirty="0"/>
              <a:t>Application Development</a:t>
            </a:r>
          </a:p>
          <a:p>
            <a:pPr lvl="1" indent="-342900"/>
            <a:r>
              <a:rPr lang="en-US" altLang="zh-CN" dirty="0" err="1"/>
              <a:t>JStorm</a:t>
            </a:r>
            <a:r>
              <a:rPr lang="en-US" altLang="zh-CN" dirty="0"/>
              <a:t> Platform Evolving</a:t>
            </a:r>
            <a:endParaRPr lang="en-US" altLang="zh-CN" dirty="0">
              <a:solidFill>
                <a:srgbClr val="FF0000"/>
              </a:solidFill>
            </a:endParaRPr>
          </a:p>
          <a:p>
            <a:pPr lvl="1" indent="-342900"/>
            <a:r>
              <a:rPr lang="en-US" altLang="zh-CN" dirty="0" err="1"/>
              <a:t>JStorm</a:t>
            </a:r>
            <a:r>
              <a:rPr lang="en-US" altLang="zh-CN" dirty="0"/>
              <a:t>/Storm Support </a:t>
            </a:r>
          </a:p>
          <a:p>
            <a:pPr lvl="1" indent="-342900"/>
            <a:r>
              <a:rPr lang="en-US" altLang="zh-CN" dirty="0"/>
              <a:t>Cluster Management </a:t>
            </a:r>
          </a:p>
          <a:p>
            <a:pPr lvl="1" indent="-342900"/>
            <a:r>
              <a:rPr lang="en-US" altLang="zh-CN" dirty="0"/>
              <a:t>Community </a:t>
            </a:r>
            <a:r>
              <a:rPr lang="en-US" altLang="zh-CN" dirty="0" smtClean="0"/>
              <a:t>Commitment</a:t>
            </a:r>
            <a:endParaRPr lang="en-US" altLang="zh-CN" dirty="0"/>
          </a:p>
        </p:txBody>
      </p:sp>
      <p:pic>
        <p:nvPicPr>
          <p:cNvPr id="4" name="图片 3" descr="Zhongyan Feng纪君祥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16915" y="941294"/>
            <a:ext cx="2569884" cy="33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2683488" y="162200"/>
            <a:ext cx="82296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Exactly Once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674624" y="1065895"/>
            <a:ext cx="8430963" cy="3919866"/>
            <a:chOff x="1199321" y="438722"/>
            <a:chExt cx="10222890" cy="5798590"/>
          </a:xfrm>
        </p:grpSpPr>
        <p:sp>
          <p:nvSpPr>
            <p:cNvPr id="49" name="圆角矩形 48"/>
            <p:cNvSpPr/>
            <p:nvPr/>
          </p:nvSpPr>
          <p:spPr>
            <a:xfrm>
              <a:off x="1199321" y="2533161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341090" y="2166915"/>
              <a:ext cx="1200727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accent5">
                      <a:lumMod val="50000"/>
                    </a:schemeClr>
                  </a:solidFill>
                  <a:latin typeface="Arial"/>
                  <a:cs typeface="Arial"/>
                </a:rPr>
                <a:t>Spout</a:t>
              </a:r>
              <a:endParaRPr kumimoji="1" lang="zh-CN" altLang="en-US" sz="1200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637235" y="4714499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779005" y="4329277"/>
              <a:ext cx="1622522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Stateless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6633583" y="4642491"/>
              <a:ext cx="1764292" cy="1522813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75353" y="4276245"/>
              <a:ext cx="1200727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State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9657919" y="2685562"/>
              <a:ext cx="1764292" cy="1380332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815245" y="2319313"/>
              <a:ext cx="1478506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Ending bolt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5769487" y="804969"/>
              <a:ext cx="1764292" cy="967847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67243" y="438722"/>
              <a:ext cx="1838546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936A08"/>
                  </a:solidFill>
                  <a:latin typeface="Arial"/>
                  <a:cs typeface="Arial"/>
                </a:rPr>
                <a:t>Topology Master</a:t>
              </a:r>
              <a:endParaRPr kumimoji="1" lang="zh-CN" altLang="en-US" sz="1200" b="1" dirty="0">
                <a:solidFill>
                  <a:srgbClr val="936A08"/>
                </a:solidFill>
                <a:latin typeface="Arial"/>
                <a:cs typeface="Arial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6039717" y="1298927"/>
              <a:ext cx="1222240" cy="3727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Cache </a:t>
              </a:r>
              <a:r>
                <a:rPr kumimoji="1" lang="en-US" altLang="zh-CN" sz="1200" dirty="0" err="1" smtClean="0">
                  <a:solidFill>
                    <a:schemeClr val="tx1"/>
                  </a:solidFill>
                  <a:latin typeface="Arial"/>
                  <a:cs typeface="Arial"/>
                </a:rPr>
                <a:t>db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905391" y="3017678"/>
              <a:ext cx="1764292" cy="771362"/>
            </a:xfrm>
            <a:prstGeom prst="roundRect">
              <a:avLst/>
            </a:prstGeom>
            <a:solidFill>
              <a:schemeClr val="lt1">
                <a:alpha val="5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Arial"/>
                  <a:cs typeface="Arial"/>
                </a:rPr>
                <a:t>Hdfs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Arial"/>
                  <a:cs typeface="Arial"/>
                </a:rPr>
                <a:t>/</a:t>
              </a:r>
              <a:r>
                <a:rPr kumimoji="1" lang="en-US" altLang="zh-CN" sz="1200" dirty="0" err="1">
                  <a:solidFill>
                    <a:schemeClr val="tx1"/>
                  </a:solidFill>
                  <a:latin typeface="Arial"/>
                  <a:cs typeface="Arial"/>
                </a:rPr>
                <a:t>hbase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1424465" y="2669671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Controller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413098" y="3124171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 smtClean="0">
                  <a:solidFill>
                    <a:schemeClr val="tx1"/>
                  </a:solidFill>
                  <a:latin typeface="Arial"/>
                  <a:cs typeface="Arial"/>
                </a:rPr>
                <a:t>Nexttuple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1413098" y="3556219"/>
              <a:ext cx="1197213" cy="37277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Rollback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6912629" y="5691414"/>
              <a:ext cx="1197213" cy="3727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Cache </a:t>
              </a:r>
              <a:r>
                <a:rPr kumimoji="1" lang="en-US" altLang="zh-CN" sz="1200" dirty="0" err="1" smtClean="0">
                  <a:solidFill>
                    <a:schemeClr val="tx1"/>
                  </a:solidFill>
                  <a:latin typeface="Arial"/>
                  <a:cs typeface="Arial"/>
                </a:rPr>
                <a:t>db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948058" y="5251407"/>
              <a:ext cx="1197213" cy="45289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6917122" y="4806668"/>
              <a:ext cx="1197213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6903532" y="5259366"/>
              <a:ext cx="1197213" cy="37277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Rollback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9941458" y="3181095"/>
              <a:ext cx="1197214" cy="34280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034974" y="894830"/>
              <a:ext cx="1222240" cy="372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Arial"/>
                  <a:cs typeface="Arial"/>
                </a:rPr>
                <a:t>Execute</a:t>
              </a:r>
              <a:endParaRPr kumimoji="1" lang="zh-CN" altLang="en-U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72" name="肘形连接符 71"/>
            <p:cNvCxnSpPr>
              <a:stCxn id="57" idx="1"/>
              <a:endCxn id="65" idx="3"/>
            </p:cNvCxnSpPr>
            <p:nvPr/>
          </p:nvCxnSpPr>
          <p:spPr>
            <a:xfrm rot="10800000" flipV="1">
              <a:off x="2610313" y="1288893"/>
              <a:ext cx="3159175" cy="2453716"/>
            </a:xfrm>
            <a:prstGeom prst="bentConnector3">
              <a:avLst>
                <a:gd name="adj1" fmla="val 45076"/>
              </a:avLst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肘形连接符 73"/>
            <p:cNvCxnSpPr>
              <a:stCxn id="49" idx="2"/>
              <a:endCxn id="51" idx="1"/>
            </p:cNvCxnSpPr>
            <p:nvPr/>
          </p:nvCxnSpPr>
          <p:spPr>
            <a:xfrm rot="16200000" flipH="1">
              <a:off x="1649385" y="4488055"/>
              <a:ext cx="1419932" cy="555767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1199321" y="4530542"/>
              <a:ext cx="1080120" cy="68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latin typeface="Arial"/>
                  <a:cs typeface="Arial"/>
                </a:rPr>
                <a:t>Rollback</a:t>
              </a:r>
              <a:r>
                <a:rPr kumimoji="1" lang="zh-CN" altLang="en-US" sz="12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latin typeface="Arial"/>
                  <a:cs typeface="Arial"/>
                </a:rPr>
                <a:t>barrier</a:t>
              </a:r>
              <a:endParaRPr kumimoji="1" lang="zh-CN" altLang="en-US" sz="1200" dirty="0">
                <a:latin typeface="Arial"/>
                <a:cs typeface="Arial"/>
              </a:endParaRPr>
            </a:p>
          </p:txBody>
        </p:sp>
        <p:cxnSp>
          <p:nvCxnSpPr>
            <p:cNvPr id="76" name="肘形连接符 75"/>
            <p:cNvCxnSpPr>
              <a:stCxn id="51" idx="3"/>
            </p:cNvCxnSpPr>
            <p:nvPr/>
          </p:nvCxnSpPr>
          <p:spPr>
            <a:xfrm flipV="1">
              <a:off x="4401527" y="5475905"/>
              <a:ext cx="2486450" cy="1"/>
            </a:xfrm>
            <a:prstGeom prst="bentConnector3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4650508" y="5112535"/>
              <a:ext cx="2195091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latin typeface="Arial"/>
                  <a:cs typeface="Arial"/>
                </a:rPr>
                <a:t>Rollback</a:t>
              </a:r>
              <a:r>
                <a:rPr kumimoji="1" lang="zh-CN" altLang="en-US" sz="12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latin typeface="Arial"/>
                  <a:cs typeface="Arial"/>
                </a:rPr>
                <a:t>barrier</a:t>
              </a:r>
              <a:endParaRPr kumimoji="1" lang="zh-CN" altLang="en-US" sz="1200" dirty="0">
                <a:latin typeface="Arial"/>
                <a:cs typeface="Arial"/>
              </a:endParaRPr>
            </a:p>
          </p:txBody>
        </p:sp>
        <p:cxnSp>
          <p:nvCxnSpPr>
            <p:cNvPr id="82" name="肘形连接符 81"/>
            <p:cNvCxnSpPr>
              <a:stCxn id="53" idx="3"/>
              <a:endCxn id="55" idx="2"/>
            </p:cNvCxnSpPr>
            <p:nvPr/>
          </p:nvCxnSpPr>
          <p:spPr>
            <a:xfrm flipV="1">
              <a:off x="8397875" y="4065894"/>
              <a:ext cx="2142190" cy="1338005"/>
            </a:xfrm>
            <a:prstGeom prst="bentConnector2">
              <a:avLst/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9321296" y="4965744"/>
              <a:ext cx="1669740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latin typeface="Arial"/>
                  <a:cs typeface="Arial"/>
                </a:rPr>
                <a:t>Rollback</a:t>
              </a:r>
              <a:r>
                <a:rPr kumimoji="1" lang="zh-CN" altLang="en-US" sz="12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latin typeface="Arial"/>
                  <a:cs typeface="Arial"/>
                </a:rPr>
                <a:t>barrier</a:t>
              </a:r>
              <a:endParaRPr kumimoji="1" lang="zh-CN" altLang="en-US" sz="1200" dirty="0">
                <a:latin typeface="Arial"/>
                <a:cs typeface="Arial"/>
              </a:endParaRPr>
            </a:p>
          </p:txBody>
        </p:sp>
        <p:cxnSp>
          <p:nvCxnSpPr>
            <p:cNvPr id="84" name="肘形连接符 83"/>
            <p:cNvCxnSpPr>
              <a:stCxn id="56" idx="2"/>
            </p:cNvCxnSpPr>
            <p:nvPr/>
          </p:nvCxnSpPr>
          <p:spPr>
            <a:xfrm rot="5400000" flipH="1">
              <a:off x="8737121" y="911697"/>
              <a:ext cx="1478130" cy="2156623"/>
            </a:xfrm>
            <a:prstGeom prst="bentConnector4">
              <a:avLst>
                <a:gd name="adj1" fmla="val 100354"/>
                <a:gd name="adj2" fmla="val 67139"/>
              </a:avLst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9271955" y="942738"/>
              <a:ext cx="1725820" cy="40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latin typeface="Arial"/>
                  <a:cs typeface="Arial"/>
                </a:rPr>
                <a:t>Rollback</a:t>
              </a:r>
              <a:r>
                <a:rPr kumimoji="1" lang="zh-CN" altLang="en-US" sz="1200" dirty="0" smtClean="0">
                  <a:latin typeface="Arial"/>
                  <a:cs typeface="Arial"/>
                </a:rPr>
                <a:t> </a:t>
              </a:r>
              <a:r>
                <a:rPr kumimoji="1" lang="en-US" altLang="zh-CN" sz="1200" dirty="0" smtClean="0">
                  <a:latin typeface="Arial"/>
                  <a:cs typeface="Arial"/>
                </a:rPr>
                <a:t>barrier</a:t>
              </a:r>
              <a:endParaRPr kumimoji="1" lang="zh-CN" altLang="en-US" sz="1200" dirty="0">
                <a:latin typeface="Arial"/>
                <a:cs typeface="Arial"/>
              </a:endParaRPr>
            </a:p>
          </p:txBody>
        </p:sp>
        <p:cxnSp>
          <p:nvCxnSpPr>
            <p:cNvPr id="86" name="肘形连接符 85"/>
            <p:cNvCxnSpPr>
              <a:stCxn id="60" idx="0"/>
              <a:endCxn id="57" idx="2"/>
            </p:cNvCxnSpPr>
            <p:nvPr/>
          </p:nvCxnSpPr>
          <p:spPr>
            <a:xfrm rot="5400000" flipH="1" flipV="1">
              <a:off x="5597156" y="1963200"/>
              <a:ext cx="1244862" cy="8640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DC9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5223667" y="1894408"/>
              <a:ext cx="2079361" cy="956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Arial"/>
                  <a:cs typeface="Arial"/>
                </a:rPr>
                <a:t>Read last success checkpoint and clean useless checkpoint</a:t>
              </a:r>
            </a:p>
          </p:txBody>
        </p:sp>
      </p:grpSp>
      <p:cxnSp>
        <p:nvCxnSpPr>
          <p:cNvPr id="89" name="肘形连接符 88"/>
          <p:cNvCxnSpPr>
            <a:stCxn id="57" idx="1"/>
            <a:endCxn id="63" idx="3"/>
          </p:cNvCxnSpPr>
          <p:nvPr/>
        </p:nvCxnSpPr>
        <p:spPr>
          <a:xfrm rot="10800000" flipV="1">
            <a:off x="1847663" y="1640612"/>
            <a:ext cx="2596043" cy="1059411"/>
          </a:xfrm>
          <a:prstGeom prst="bentConnector3">
            <a:avLst>
              <a:gd name="adj1" fmla="val 58401"/>
            </a:avLst>
          </a:prstGeom>
          <a:ln>
            <a:solidFill>
              <a:srgbClr val="DC9F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223006" y="1957300"/>
            <a:ext cx="66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dirty="0" smtClean="0">
                <a:latin typeface="Arial"/>
                <a:cs typeface="Arial"/>
              </a:rPr>
              <a:t>start</a:t>
            </a:r>
            <a:endParaRPr kumimoji="1" lang="zh-CN" altLang="en-US" sz="1200" dirty="0">
              <a:latin typeface="Arial"/>
              <a:cs typeface="Arial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097560" y="2203831"/>
            <a:ext cx="846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Arial"/>
                <a:cs typeface="Arial"/>
              </a:rPr>
              <a:t>rollback</a:t>
            </a:r>
            <a:endParaRPr kumimoji="1" lang="zh-CN" altLang="en-US" sz="1200" dirty="0">
              <a:latin typeface="Arial"/>
              <a:cs typeface="Arial"/>
            </a:endParaRPr>
          </a:p>
        </p:txBody>
      </p:sp>
      <p:cxnSp>
        <p:nvCxnSpPr>
          <p:cNvPr id="107" name="肘形连接符 106"/>
          <p:cNvCxnSpPr>
            <a:stCxn id="57" idx="3"/>
            <a:endCxn id="69" idx="3"/>
          </p:cNvCxnSpPr>
          <p:nvPr/>
        </p:nvCxnSpPr>
        <p:spPr>
          <a:xfrm>
            <a:off x="5898742" y="1640613"/>
            <a:ext cx="467585" cy="2810053"/>
          </a:xfrm>
          <a:prstGeom prst="bentConnector3">
            <a:avLst>
              <a:gd name="adj1" fmla="val 148890"/>
            </a:avLst>
          </a:prstGeom>
          <a:ln>
            <a:solidFill>
              <a:srgbClr val="DC9F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5272806" y="3037179"/>
            <a:ext cx="217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Arial"/>
                <a:cs typeface="Arial"/>
              </a:rPr>
              <a:t>Read checkpoint (optional)</a:t>
            </a:r>
            <a:endParaRPr kumimoji="1" lang="zh-CN" altLang="en-US" sz="1200" dirty="0">
              <a:latin typeface="Arial"/>
              <a:cs typeface="Arial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163301" y="2105924"/>
            <a:ext cx="846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Arial"/>
                <a:cs typeface="Arial"/>
              </a:rPr>
              <a:t>rollback</a:t>
            </a:r>
            <a:endParaRPr kumimoji="1" lang="zh-CN" altLang="en-US" sz="1200" dirty="0">
              <a:latin typeface="Arial"/>
              <a:cs typeface="Arial"/>
            </a:endParaRPr>
          </a:p>
        </p:txBody>
      </p:sp>
      <p:cxnSp>
        <p:nvCxnSpPr>
          <p:cNvPr id="112" name="肘形连接符 111"/>
          <p:cNvCxnSpPr>
            <a:stCxn id="60" idx="3"/>
            <a:endCxn id="69" idx="3"/>
          </p:cNvCxnSpPr>
          <p:nvPr/>
        </p:nvCxnSpPr>
        <p:spPr>
          <a:xfrm>
            <a:off x="5186110" y="3070000"/>
            <a:ext cx="1180217" cy="1380666"/>
          </a:xfrm>
          <a:prstGeom prst="bentConnector3">
            <a:avLst>
              <a:gd name="adj1" fmla="val 119369"/>
            </a:avLst>
          </a:prstGeom>
          <a:ln>
            <a:solidFill>
              <a:srgbClr val="DC9F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3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57488" y="158750"/>
            <a:ext cx="8229600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Future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33500"/>
            <a:ext cx="8229600" cy="3260725"/>
          </a:xfrm>
        </p:spPr>
        <p:txBody>
          <a:bodyPr/>
          <a:lstStyle/>
          <a:p>
            <a:r>
              <a:rPr kumimoji="1" lang="en-US" altLang="zh-CN" dirty="0" smtClean="0"/>
              <a:t>Apache Beam</a:t>
            </a:r>
          </a:p>
          <a:p>
            <a:r>
              <a:rPr lang="en-US" altLang="zh-CN" dirty="0" smtClean="0"/>
              <a:t>A </a:t>
            </a:r>
            <a:r>
              <a:rPr lang="en-US" altLang="zh-CN" dirty="0"/>
              <a:t>more powerful high level </a:t>
            </a:r>
            <a:r>
              <a:rPr lang="en-US" altLang="zh-CN" dirty="0" smtClean="0"/>
              <a:t>programming framework</a:t>
            </a:r>
          </a:p>
          <a:p>
            <a:pPr lvl="1"/>
            <a:r>
              <a:rPr lang="en-US" altLang="zh-CN" dirty="0" smtClean="0"/>
              <a:t>Easier </a:t>
            </a:r>
            <a:r>
              <a:rPr lang="en-US" altLang="zh-CN" dirty="0"/>
              <a:t>to learn, to </a:t>
            </a:r>
            <a:r>
              <a:rPr lang="en-US" altLang="zh-CN" dirty="0" smtClean="0"/>
              <a:t>debug</a:t>
            </a:r>
          </a:p>
          <a:p>
            <a:pPr lvl="1"/>
            <a:r>
              <a:rPr lang="en-US" altLang="zh-CN" dirty="0" smtClean="0"/>
              <a:t>Provide </a:t>
            </a:r>
            <a:r>
              <a:rPr lang="en-US" altLang="zh-CN" dirty="0"/>
              <a:t>higher </a:t>
            </a:r>
            <a:r>
              <a:rPr lang="en-US" altLang="zh-CN" dirty="0" smtClean="0"/>
              <a:t>throughput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2404" y="153503"/>
            <a:ext cx="1660469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开源</a:t>
            </a:r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现状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28719" y="1961730"/>
            <a:ext cx="6979995" cy="2547090"/>
            <a:chOff x="764561" y="1938401"/>
            <a:chExt cx="7817438" cy="285268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84" y="1938401"/>
              <a:ext cx="2424502" cy="4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003" y="1943809"/>
              <a:ext cx="2306811" cy="53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697" b="800"/>
            <a:stretch/>
          </p:blipFill>
          <p:spPr bwMode="auto">
            <a:xfrm>
              <a:off x="764561" y="2635714"/>
              <a:ext cx="1940673" cy="61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431" y="2635714"/>
              <a:ext cx="2299991" cy="622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986" y="3460355"/>
              <a:ext cx="1003359" cy="616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844" y="2625357"/>
              <a:ext cx="2592155" cy="621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692" y="1943810"/>
              <a:ext cx="2036307" cy="525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84" y="4239525"/>
              <a:ext cx="2243413" cy="53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125" y="4260003"/>
              <a:ext cx="1369438" cy="53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838" y="3454969"/>
              <a:ext cx="1290431" cy="616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9381" y="3442718"/>
              <a:ext cx="2753604" cy="61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546" y="4260004"/>
              <a:ext cx="1824508" cy="531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61" y="3442718"/>
              <a:ext cx="1822245" cy="61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45141" y="4239525"/>
              <a:ext cx="1636858" cy="551560"/>
            </a:xfrm>
            <a:prstGeom prst="rect">
              <a:avLst/>
            </a:prstGeom>
          </p:spPr>
        </p:pic>
      </p:grpSp>
      <p:sp>
        <p:nvSpPr>
          <p:cNvPr id="21" name="标题 1"/>
          <p:cNvSpPr txBox="1">
            <a:spLocks/>
          </p:cNvSpPr>
          <p:nvPr/>
        </p:nvSpPr>
        <p:spPr>
          <a:xfrm>
            <a:off x="1546253" y="1341394"/>
            <a:ext cx="6198303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i="1" dirty="0" smtClean="0">
                <a:latin typeface="Arial"/>
                <a:cs typeface="Arial"/>
              </a:rPr>
              <a:t>50+  Companies</a:t>
            </a:r>
            <a:endParaRPr kumimoji="1" lang="zh-CN" alt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11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14624" y="173040"/>
            <a:ext cx="1057275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总结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14330" y="1247772"/>
            <a:ext cx="8229600" cy="409892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dirty="0" smtClean="0"/>
              <a:t>Why Start JStorm?</a:t>
            </a:r>
          </a:p>
          <a:p>
            <a:pPr lvl="1">
              <a:lnSpc>
                <a:spcPct val="140000"/>
              </a:lnSpc>
            </a:pPr>
            <a:r>
              <a:rPr kumimoji="1" lang="en-US" altLang="zh-CN" dirty="0" smtClean="0"/>
              <a:t>Move faster</a:t>
            </a:r>
          </a:p>
          <a:p>
            <a:pPr>
              <a:lnSpc>
                <a:spcPct val="140000"/>
              </a:lnSpc>
            </a:pPr>
            <a:r>
              <a:rPr kumimoji="1" lang="en-US" altLang="zh-CN" dirty="0" smtClean="0"/>
              <a:t>What’s the difference between JStorm and Storm?</a:t>
            </a:r>
          </a:p>
          <a:p>
            <a:pPr lvl="1">
              <a:lnSpc>
                <a:spcPct val="140000"/>
              </a:lnSpc>
            </a:pPr>
            <a:r>
              <a:rPr kumimoji="1" lang="en-US" altLang="zh-CN" dirty="0" smtClean="0"/>
              <a:t>JStorm means Stream </a:t>
            </a:r>
            <a:r>
              <a:rPr kumimoji="1" lang="en-US" altLang="zh-CN" dirty="0"/>
              <a:t>P</a:t>
            </a:r>
            <a:r>
              <a:rPr kumimoji="1" lang="en-US" altLang="zh-CN" dirty="0" smtClean="0"/>
              <a:t>rocess Ecosystem</a:t>
            </a:r>
          </a:p>
          <a:p>
            <a:pPr lvl="1">
              <a:lnSpc>
                <a:spcPct val="140000"/>
              </a:lnSpc>
            </a:pPr>
            <a:r>
              <a:rPr kumimoji="1" lang="en-US" altLang="zh-CN" dirty="0" smtClean="0"/>
              <a:t>JStorm is Enterprise Java Storm</a:t>
            </a:r>
          </a:p>
          <a:p>
            <a:pPr lvl="2">
              <a:lnSpc>
                <a:spcPct val="140000"/>
              </a:lnSpc>
            </a:pPr>
            <a:r>
              <a:rPr kumimoji="1" lang="en-US" altLang="zh-CN" dirty="0" smtClean="0"/>
              <a:t>More faster</a:t>
            </a:r>
          </a:p>
          <a:p>
            <a:pPr lvl="2">
              <a:lnSpc>
                <a:spcPct val="140000"/>
              </a:lnSpc>
            </a:pPr>
            <a:r>
              <a:rPr kumimoji="1" lang="en-US" altLang="zh-CN" dirty="0" smtClean="0"/>
              <a:t>More stable</a:t>
            </a:r>
          </a:p>
          <a:p>
            <a:pPr lvl="2">
              <a:lnSpc>
                <a:spcPct val="140000"/>
              </a:lnSpc>
            </a:pPr>
            <a:r>
              <a:rPr kumimoji="1" lang="en-US" altLang="zh-CN" dirty="0" smtClean="0"/>
              <a:t>More feature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7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500063" y="2563019"/>
            <a:ext cx="8943976" cy="2366169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 b="0" smtClean="0">
                <a:solidFill>
                  <a:srgbClr val="000F2A"/>
                </a:solidFill>
              </a:rPr>
              <a:t>zhongyan.feng@alibaba-inc.com</a:t>
            </a:r>
            <a:r>
              <a:rPr kumimoji="1" lang="zh-CN" altLang="en-US" sz="2400" b="0" dirty="0" smtClean="0">
                <a:solidFill>
                  <a:srgbClr val="000F2A"/>
                </a:solidFill>
              </a:rPr>
              <a:t/>
            </a:r>
            <a:br>
              <a:rPr kumimoji="1" lang="zh-CN" altLang="en-US" sz="2400" b="0" dirty="0" smtClean="0">
                <a:solidFill>
                  <a:srgbClr val="000F2A"/>
                </a:solidFill>
              </a:rPr>
            </a:br>
            <a:r>
              <a:rPr kumimoji="1" lang="en-US" altLang="zh-CN" sz="2400" b="0" dirty="0" err="1" smtClean="0">
                <a:solidFill>
                  <a:srgbClr val="000F2A"/>
                </a:solidFill>
              </a:rPr>
              <a:t>www.jstorm.io</a:t>
            </a:r>
            <a:endParaRPr lang="zh-CN" altLang="en-US" sz="2400" b="0" dirty="0">
              <a:solidFill>
                <a:srgbClr val="000F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71755" y="158757"/>
            <a:ext cx="2386007" cy="4778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5768" y="1573221"/>
            <a:ext cx="6337300" cy="345122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User Scenario</a:t>
            </a:r>
          </a:p>
          <a:p>
            <a:r>
              <a:rPr lang="en-US" altLang="zh-CN" sz="2400" dirty="0" smtClean="0"/>
              <a:t>Architecture</a:t>
            </a:r>
          </a:p>
          <a:p>
            <a:r>
              <a:rPr lang="en-US" altLang="zh-CN" sz="2400" dirty="0" smtClean="0"/>
              <a:t>Enhancements</a:t>
            </a:r>
          </a:p>
          <a:p>
            <a:pPr lvl="1"/>
            <a:r>
              <a:rPr lang="en-US" altLang="zh-CN" sz="2000" dirty="0"/>
              <a:t>Performance</a:t>
            </a:r>
          </a:p>
          <a:p>
            <a:pPr lvl="1"/>
            <a:r>
              <a:rPr lang="en-US" altLang="zh-CN" sz="2000" dirty="0" smtClean="0"/>
              <a:t>Stability</a:t>
            </a:r>
          </a:p>
          <a:p>
            <a:pPr lvl="1"/>
            <a:r>
              <a:rPr lang="en-US" altLang="zh-CN" sz="2000" dirty="0" smtClean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8447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23223" y="177976"/>
            <a:ext cx="3563252" cy="4778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JStorm Milestone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068736" y="2761216"/>
            <a:ext cx="626378" cy="442912"/>
          </a:xfrm>
          <a:prstGeom prst="ellipse">
            <a:avLst/>
          </a:prstGeom>
          <a:solidFill>
            <a:srgbClr val="E62A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29"/>
          <p:cNvSpPr/>
          <p:nvPr/>
        </p:nvSpPr>
        <p:spPr>
          <a:xfrm>
            <a:off x="431895" y="2889151"/>
            <a:ext cx="8368907" cy="849523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9912" y="3138313"/>
            <a:ext cx="108658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2013/4/30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0.7.1</a:t>
            </a:r>
            <a:endParaRPr lang="zh-CN" altLang="en-US" sz="1200" b="1" kern="100" dirty="0" smtClean="0">
              <a:solidFill>
                <a:srgbClr val="D85022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Java</a:t>
            </a:r>
            <a:r>
              <a:rPr lang="zh-CN" altLang="en-US" sz="1200" kern="100" dirty="0" smtClean="0">
                <a:latin typeface="Arial"/>
                <a:ea typeface="Arial"/>
                <a:cs typeface="Arial"/>
              </a:rPr>
              <a:t> </a:t>
            </a: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core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200" kern="100" dirty="0">
                <a:latin typeface="Arial"/>
                <a:ea typeface="Arial"/>
                <a:cs typeface="Arial"/>
              </a:rPr>
              <a:t>Scheduler 1.0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kern="100" dirty="0">
              <a:latin typeface="Arial"/>
              <a:ea typeface="Arial"/>
              <a:cs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9801" y="3266507"/>
            <a:ext cx="1415113" cy="156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2013/12/30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0.9.0</a:t>
            </a:r>
            <a:endParaRPr lang="zh-CN" altLang="en-US" sz="1200" b="1" kern="100" dirty="0" smtClean="0">
              <a:solidFill>
                <a:srgbClr val="D85022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Nimbus</a:t>
            </a:r>
            <a:r>
              <a:rPr lang="zh-CN" altLang="en-US" sz="1200" kern="100" dirty="0" smtClean="0">
                <a:latin typeface="Arial"/>
                <a:ea typeface="Arial"/>
                <a:cs typeface="Arial"/>
              </a:rPr>
              <a:t> </a:t>
            </a: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HA 1.0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Backpressure 1.0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Scheduler </a:t>
            </a:r>
            <a:r>
              <a:rPr lang="en-US" altLang="zh-CN" sz="1200" kern="100" dirty="0">
                <a:latin typeface="Arial"/>
                <a:ea typeface="Arial"/>
                <a:cs typeface="Arial"/>
              </a:rPr>
              <a:t>2</a:t>
            </a: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zh-CN" altLang="en-US" sz="1400" kern="100" dirty="0">
              <a:latin typeface="Arial"/>
              <a:ea typeface="Arial"/>
              <a:cs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80431" y="3497668"/>
            <a:ext cx="149121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latin typeface="Arial"/>
                <a:ea typeface="Arial"/>
                <a:cs typeface="Arial"/>
              </a:rPr>
              <a:t>2015/10/27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0.9.8.1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Koala 2.0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Scheduler </a:t>
            </a:r>
            <a:r>
              <a:rPr lang="en-US" altLang="zh-CN" sz="1200" kern="100" dirty="0">
                <a:latin typeface="Arial"/>
                <a:ea typeface="Arial"/>
                <a:cs typeface="Arial"/>
              </a:rPr>
              <a:t>4</a:t>
            </a: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Backpressure 2.0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Topology Master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8507" y="2003531"/>
            <a:ext cx="2056177" cy="180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2015/11/12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2.1.0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Donate to apache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Support  Storm 0.10 binary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Metrics Redesign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Koala 3.0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zh-CN" altLang="en-US" sz="1400" kern="100" dirty="0">
              <a:latin typeface="Arial"/>
              <a:ea typeface="Arial"/>
              <a:cs typeface="Arial"/>
            </a:endParaRPr>
          </a:p>
        </p:txBody>
      </p:sp>
      <p:grpSp>
        <p:nvGrpSpPr>
          <p:cNvPr id="20" name="组合 35"/>
          <p:cNvGrpSpPr/>
          <p:nvPr/>
        </p:nvGrpSpPr>
        <p:grpSpPr>
          <a:xfrm>
            <a:off x="411303" y="2733812"/>
            <a:ext cx="626378" cy="442912"/>
            <a:chOff x="8077071" y="845254"/>
            <a:chExt cx="2036801" cy="2036802"/>
          </a:xfrm>
        </p:grpSpPr>
        <p:sp>
          <p:nvSpPr>
            <p:cNvPr id="21" name="椭圆 20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38"/>
          <p:cNvGrpSpPr/>
          <p:nvPr/>
        </p:nvGrpSpPr>
        <p:grpSpPr>
          <a:xfrm>
            <a:off x="1645359" y="2662491"/>
            <a:ext cx="626378" cy="442912"/>
            <a:chOff x="8125599" y="1434035"/>
            <a:chExt cx="2036802" cy="2036802"/>
          </a:xfrm>
        </p:grpSpPr>
        <p:sp>
          <p:nvSpPr>
            <p:cNvPr id="24" name="椭圆 23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E6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43"/>
          <p:cNvGrpSpPr/>
          <p:nvPr/>
        </p:nvGrpSpPr>
        <p:grpSpPr>
          <a:xfrm>
            <a:off x="4415039" y="3024580"/>
            <a:ext cx="626378" cy="442912"/>
            <a:chOff x="8125599" y="1434035"/>
            <a:chExt cx="2036802" cy="2036802"/>
          </a:xfrm>
        </p:grpSpPr>
        <p:sp>
          <p:nvSpPr>
            <p:cNvPr id="27" name="椭圆 2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45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49"/>
          <p:cNvGrpSpPr/>
          <p:nvPr/>
        </p:nvGrpSpPr>
        <p:grpSpPr>
          <a:xfrm>
            <a:off x="5778419" y="3488712"/>
            <a:ext cx="626378" cy="442912"/>
            <a:chOff x="8125599" y="1434035"/>
            <a:chExt cx="2036802" cy="2036802"/>
          </a:xfrm>
        </p:grpSpPr>
        <p:sp>
          <p:nvSpPr>
            <p:cNvPr id="33" name="椭圆 3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E6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cs typeface="Arial"/>
              </a:endParaRPr>
            </a:p>
          </p:txBody>
        </p:sp>
      </p:grpSp>
      <p:grpSp>
        <p:nvGrpSpPr>
          <p:cNvPr id="35" name="组合 52"/>
          <p:cNvGrpSpPr/>
          <p:nvPr/>
        </p:nvGrpSpPr>
        <p:grpSpPr>
          <a:xfrm>
            <a:off x="7277839" y="3478211"/>
            <a:ext cx="626378" cy="442912"/>
            <a:chOff x="8125599" y="1434035"/>
            <a:chExt cx="2036802" cy="2036802"/>
          </a:xfrm>
        </p:grpSpPr>
        <p:sp>
          <p:nvSpPr>
            <p:cNvPr id="36" name="椭圆 3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7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cs typeface="Arial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-154897" y="1136814"/>
            <a:ext cx="8523304" cy="1001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SzPct val="50000"/>
              <a:buFont typeface="Wingdings" charset="2"/>
              <a:buChar char=""/>
            </a:pPr>
            <a:r>
              <a:rPr lang="en-US" altLang="zh-CN" dirty="0">
                <a:latin typeface="Arial"/>
                <a:cs typeface="Arial"/>
              </a:rPr>
              <a:t>Release 25 </a:t>
            </a:r>
            <a:r>
              <a:rPr lang="en-US" altLang="zh-CN" dirty="0" err="1">
                <a:latin typeface="Arial"/>
                <a:cs typeface="Arial"/>
              </a:rPr>
              <a:t>Jstorm</a:t>
            </a:r>
            <a:r>
              <a:rPr lang="en-US" altLang="zh-CN" dirty="0">
                <a:latin typeface="Arial"/>
                <a:cs typeface="Arial"/>
              </a:rPr>
              <a:t> version from 2013/4/30 </a:t>
            </a:r>
            <a:r>
              <a:rPr lang="en-US" altLang="zh-CN" sz="1400" b="1" dirty="0" smtClean="0">
                <a:solidFill>
                  <a:srgbClr val="D85022"/>
                </a:solidFill>
                <a:latin typeface="Arial"/>
                <a:cs typeface="Arial"/>
              </a:rPr>
              <a:t>0.7.1/0.9.0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/0.9.1/0.9.2/0.9.3/0.9.3.1/0.9.4/0.9.4.1/0.9.5/0.9.5.1/0.9.6/0.9.6.1/0.9.6.2/</a:t>
            </a:r>
            <a:r>
              <a:rPr lang="en-US" altLang="zh-CN" sz="1400" b="1" dirty="0" smtClean="0">
                <a:solidFill>
                  <a:srgbClr val="D85022"/>
                </a:solidFill>
                <a:latin typeface="Arial"/>
                <a:cs typeface="Arial"/>
              </a:rPr>
              <a:t>0.9.6.3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/0.9.7/0.9.7.1/0.9.7.2/0.9.8/</a:t>
            </a:r>
            <a:r>
              <a:rPr lang="en-US" altLang="zh-CN" sz="1400" b="1" dirty="0" smtClean="0">
                <a:solidFill>
                  <a:srgbClr val="D85022"/>
                </a:solidFill>
                <a:latin typeface="Arial"/>
                <a:cs typeface="Arial"/>
              </a:rPr>
              <a:t>0.9.8.1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/0.9.8.2/2.0.4/</a:t>
            </a:r>
            <a:r>
              <a:rPr lang="en-US" altLang="zh-CN" sz="1400" b="1" dirty="0" smtClean="0">
                <a:solidFill>
                  <a:srgbClr val="D85022"/>
                </a:solidFill>
                <a:latin typeface="Arial"/>
                <a:cs typeface="Arial"/>
              </a:rPr>
              <a:t>2.1.0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/2.1.1/</a:t>
            </a:r>
            <a:r>
              <a:rPr lang="en-US" altLang="zh-CN" sz="1400" b="1" dirty="0" smtClean="0">
                <a:solidFill>
                  <a:srgbClr val="D85022"/>
                </a:solidFill>
                <a:latin typeface="Arial"/>
                <a:cs typeface="Arial"/>
              </a:rPr>
              <a:t>2.2.0</a:t>
            </a:r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/2.2.1</a:t>
            </a:r>
            <a:endParaRPr lang="zh-CN" alt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3159978" y="2810230"/>
            <a:ext cx="432520" cy="271721"/>
          </a:xfrm>
          <a:custGeom>
            <a:avLst/>
            <a:gdLst>
              <a:gd name="T0" fmla="*/ 293283150 w 6361"/>
              <a:gd name="T1" fmla="*/ 212252054 h 5554"/>
              <a:gd name="T2" fmla="*/ 271937028 w 6361"/>
              <a:gd name="T3" fmla="*/ 183646839 h 5554"/>
              <a:gd name="T4" fmla="*/ 259380679 w 6361"/>
              <a:gd name="T5" fmla="*/ 149392412 h 5554"/>
              <a:gd name="T6" fmla="*/ 257228008 w 6361"/>
              <a:gd name="T7" fmla="*/ 114868989 h 5554"/>
              <a:gd name="T8" fmla="*/ 265569159 w 6361"/>
              <a:gd name="T9" fmla="*/ 78731292 h 5554"/>
              <a:gd name="T10" fmla="*/ 283417341 w 6361"/>
              <a:gd name="T11" fmla="*/ 47615549 h 5554"/>
              <a:gd name="T12" fmla="*/ 306825990 w 6361"/>
              <a:gd name="T13" fmla="*/ 24749410 h 5554"/>
              <a:gd name="T14" fmla="*/ 338486246 w 6361"/>
              <a:gd name="T15" fmla="*/ 7532481 h 5554"/>
              <a:gd name="T16" fmla="*/ 374810322 w 6361"/>
              <a:gd name="T17" fmla="*/ 179430 h 5554"/>
              <a:gd name="T18" fmla="*/ 409250961 w 6361"/>
              <a:gd name="T19" fmla="*/ 3228249 h 5554"/>
              <a:gd name="T20" fmla="*/ 443063588 w 6361"/>
              <a:gd name="T21" fmla="*/ 16499507 h 5554"/>
              <a:gd name="T22" fmla="*/ 469163077 w 6361"/>
              <a:gd name="T23" fmla="*/ 36496258 h 5554"/>
              <a:gd name="T24" fmla="*/ 490509199 w 6361"/>
              <a:gd name="T25" fmla="*/ 65101474 h 5554"/>
              <a:gd name="T26" fmla="*/ 502976003 w 6361"/>
              <a:gd name="T27" fmla="*/ 99266035 h 5554"/>
              <a:gd name="T28" fmla="*/ 505128374 w 6361"/>
              <a:gd name="T29" fmla="*/ 133968888 h 5554"/>
              <a:gd name="T30" fmla="*/ 496877068 w 6361"/>
              <a:gd name="T31" fmla="*/ 169927155 h 5554"/>
              <a:gd name="T32" fmla="*/ 478939341 w 6361"/>
              <a:gd name="T33" fmla="*/ 201132763 h 5554"/>
              <a:gd name="T34" fmla="*/ 445395648 w 6361"/>
              <a:gd name="T35" fmla="*/ 230903827 h 5554"/>
              <a:gd name="T36" fmla="*/ 493737906 w 6361"/>
              <a:gd name="T37" fmla="*/ 469160405 h 5554"/>
              <a:gd name="T38" fmla="*/ 488894696 w 6361"/>
              <a:gd name="T39" fmla="*/ 485211485 h 5554"/>
              <a:gd name="T40" fmla="*/ 476069113 w 6361"/>
              <a:gd name="T41" fmla="*/ 495792785 h 5554"/>
              <a:gd name="T42" fmla="*/ 139825083 w 6361"/>
              <a:gd name="T43" fmla="*/ 497945051 h 5554"/>
              <a:gd name="T44" fmla="*/ 124398507 w 6361"/>
              <a:gd name="T45" fmla="*/ 491488553 h 5554"/>
              <a:gd name="T46" fmla="*/ 115070865 w 6361"/>
              <a:gd name="T47" fmla="*/ 477679303 h 5554"/>
              <a:gd name="T48" fmla="*/ 40539574 w 6361"/>
              <a:gd name="T49" fmla="*/ 287755397 h 5554"/>
              <a:gd name="T50" fmla="*/ 116954601 w 6361"/>
              <a:gd name="T51" fmla="*/ 251617700 h 5554"/>
              <a:gd name="T52" fmla="*/ 113187427 w 6361"/>
              <a:gd name="T53" fmla="*/ 235566620 h 5554"/>
              <a:gd name="T54" fmla="*/ 79912968 w 6361"/>
              <a:gd name="T55" fmla="*/ 200774202 h 5554"/>
              <a:gd name="T56" fmla="*/ 68881278 w 6361"/>
              <a:gd name="T57" fmla="*/ 161767117 h 5554"/>
              <a:gd name="T58" fmla="*/ 71661362 w 6361"/>
              <a:gd name="T59" fmla="*/ 134237884 h 5554"/>
              <a:gd name="T60" fmla="*/ 95608479 w 6361"/>
              <a:gd name="T61" fmla="*/ 92361411 h 5554"/>
              <a:gd name="T62" fmla="*/ 141887910 w 6361"/>
              <a:gd name="T63" fmla="*/ 67432870 h 5554"/>
              <a:gd name="T64" fmla="*/ 167449230 w 6361"/>
              <a:gd name="T65" fmla="*/ 65818896 h 5554"/>
              <a:gd name="T66" fmla="*/ 207898960 w 6361"/>
              <a:gd name="T67" fmla="*/ 78731292 h 5554"/>
              <a:gd name="T68" fmla="*/ 240904785 w 6361"/>
              <a:gd name="T69" fmla="*/ 113524010 h 5554"/>
              <a:gd name="T70" fmla="*/ 251846630 w 6361"/>
              <a:gd name="T71" fmla="*/ 152351665 h 5554"/>
              <a:gd name="T72" fmla="*/ 249156091 w 6361"/>
              <a:gd name="T73" fmla="*/ 180060028 h 5554"/>
              <a:gd name="T74" fmla="*/ 225119429 w 6361"/>
              <a:gd name="T75" fmla="*/ 221846936 h 5554"/>
              <a:gd name="T76" fmla="*/ 397950038 w 6361"/>
              <a:gd name="T77" fmla="*/ 210638079 h 5554"/>
              <a:gd name="T78" fmla="*/ 430955563 w 6361"/>
              <a:gd name="T79" fmla="*/ 196828531 h 5554"/>
              <a:gd name="T80" fmla="*/ 296332468 w 6361"/>
              <a:gd name="T81" fmla="*/ 101507867 h 5554"/>
              <a:gd name="T82" fmla="*/ 294717965 w 6361"/>
              <a:gd name="T83" fmla="*/ 140245956 h 5554"/>
              <a:gd name="T84" fmla="*/ 357679697 w 6361"/>
              <a:gd name="T85" fmla="*/ 39724507 h 5554"/>
              <a:gd name="T86" fmla="*/ 323777226 w 6361"/>
              <a:gd name="T87" fmla="*/ 57837988 h 5554"/>
              <a:gd name="T88" fmla="*/ 466831316 w 6361"/>
              <a:gd name="T89" fmla="*/ 144101762 h 5554"/>
              <a:gd name="T90" fmla="*/ 466831316 w 6361"/>
              <a:gd name="T91" fmla="*/ 104556685 h 5554"/>
              <a:gd name="T92" fmla="*/ 326198831 w 6361"/>
              <a:gd name="T93" fmla="*/ 192883159 h 5554"/>
              <a:gd name="T94" fmla="*/ 360908404 w 6361"/>
              <a:gd name="T95" fmla="*/ 209920658 h 5554"/>
              <a:gd name="T96" fmla="*/ 436068007 w 6361"/>
              <a:gd name="T97" fmla="*/ 55775587 h 5554"/>
              <a:gd name="T98" fmla="*/ 401178745 w 6361"/>
              <a:gd name="T99" fmla="*/ 38738089 h 5554"/>
              <a:gd name="T100" fmla="*/ 184400466 w 6361"/>
              <a:gd name="T101" fmla="*/ 217273708 h 5554"/>
              <a:gd name="T102" fmla="*/ 206194912 w 6361"/>
              <a:gd name="T103" fmla="*/ 202836603 h 5554"/>
              <a:gd name="T104" fmla="*/ 95698024 w 6361"/>
              <a:gd name="T105" fmla="*/ 154683062 h 5554"/>
              <a:gd name="T106" fmla="*/ 135340652 w 6361"/>
              <a:gd name="T107" fmla="*/ 159256290 h 5554"/>
              <a:gd name="T108" fmla="*/ 129690340 w 6361"/>
              <a:gd name="T109" fmla="*/ 100073322 h 5554"/>
              <a:gd name="T110" fmla="*/ 110317499 w 6361"/>
              <a:gd name="T111" fmla="*/ 116124403 h 5554"/>
              <a:gd name="T112" fmla="*/ 225119429 w 6361"/>
              <a:gd name="T113" fmla="*/ 157104323 h 5554"/>
              <a:gd name="T114" fmla="*/ 112828649 w 6361"/>
              <a:gd name="T115" fmla="*/ 201043197 h 5554"/>
              <a:gd name="T116" fmla="*/ 131842711 w 6361"/>
              <a:gd name="T117" fmla="*/ 215211307 h 5554"/>
              <a:gd name="T118" fmla="*/ 210320565 w 6361"/>
              <a:gd name="T119" fmla="*/ 115855407 h 5554"/>
              <a:gd name="T120" fmla="*/ 188795353 w 6361"/>
              <a:gd name="T121" fmla="*/ 98907474 h 555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361" h="5554">
                <a:moveTo>
                  <a:pt x="2311" y="2629"/>
                </a:moveTo>
                <a:lnTo>
                  <a:pt x="3634" y="2629"/>
                </a:lnTo>
                <a:lnTo>
                  <a:pt x="3584" y="2603"/>
                </a:lnTo>
                <a:lnTo>
                  <a:pt x="3535" y="2575"/>
                </a:lnTo>
                <a:lnTo>
                  <a:pt x="3487" y="2544"/>
                </a:lnTo>
                <a:lnTo>
                  <a:pt x="3441" y="2512"/>
                </a:lnTo>
                <a:lnTo>
                  <a:pt x="3396" y="2479"/>
                </a:lnTo>
                <a:lnTo>
                  <a:pt x="3352" y="2443"/>
                </a:lnTo>
                <a:lnTo>
                  <a:pt x="3311" y="2406"/>
                </a:lnTo>
                <a:lnTo>
                  <a:pt x="3270" y="2367"/>
                </a:lnTo>
                <a:lnTo>
                  <a:pt x="3247" y="2343"/>
                </a:lnTo>
                <a:lnTo>
                  <a:pt x="3224" y="2318"/>
                </a:lnTo>
                <a:lnTo>
                  <a:pt x="3202" y="2294"/>
                </a:lnTo>
                <a:lnTo>
                  <a:pt x="3181" y="2268"/>
                </a:lnTo>
                <a:lnTo>
                  <a:pt x="3160" y="2243"/>
                </a:lnTo>
                <a:lnTo>
                  <a:pt x="3139" y="2216"/>
                </a:lnTo>
                <a:lnTo>
                  <a:pt x="3120" y="2190"/>
                </a:lnTo>
                <a:lnTo>
                  <a:pt x="3101" y="2162"/>
                </a:lnTo>
                <a:lnTo>
                  <a:pt x="3083" y="2134"/>
                </a:lnTo>
                <a:lnTo>
                  <a:pt x="3065" y="2106"/>
                </a:lnTo>
                <a:lnTo>
                  <a:pt x="3048" y="2077"/>
                </a:lnTo>
                <a:lnTo>
                  <a:pt x="3032" y="2048"/>
                </a:lnTo>
                <a:lnTo>
                  <a:pt x="3016" y="2018"/>
                </a:lnTo>
                <a:lnTo>
                  <a:pt x="3001" y="1987"/>
                </a:lnTo>
                <a:lnTo>
                  <a:pt x="2986" y="1958"/>
                </a:lnTo>
                <a:lnTo>
                  <a:pt x="2973" y="1927"/>
                </a:lnTo>
                <a:lnTo>
                  <a:pt x="2961" y="1895"/>
                </a:lnTo>
                <a:lnTo>
                  <a:pt x="2948" y="1864"/>
                </a:lnTo>
                <a:lnTo>
                  <a:pt x="2937" y="1832"/>
                </a:lnTo>
                <a:lnTo>
                  <a:pt x="2926" y="1799"/>
                </a:lnTo>
                <a:lnTo>
                  <a:pt x="2917" y="1766"/>
                </a:lnTo>
                <a:lnTo>
                  <a:pt x="2907" y="1733"/>
                </a:lnTo>
                <a:lnTo>
                  <a:pt x="2900" y="1700"/>
                </a:lnTo>
                <a:lnTo>
                  <a:pt x="2892" y="1666"/>
                </a:lnTo>
                <a:lnTo>
                  <a:pt x="2886" y="1632"/>
                </a:lnTo>
                <a:lnTo>
                  <a:pt x="2880" y="1598"/>
                </a:lnTo>
                <a:lnTo>
                  <a:pt x="2875" y="1564"/>
                </a:lnTo>
                <a:lnTo>
                  <a:pt x="2871" y="1529"/>
                </a:lnTo>
                <a:lnTo>
                  <a:pt x="2868" y="1494"/>
                </a:lnTo>
                <a:lnTo>
                  <a:pt x="2866" y="1458"/>
                </a:lnTo>
                <a:lnTo>
                  <a:pt x="2865" y="1422"/>
                </a:lnTo>
                <a:lnTo>
                  <a:pt x="2864" y="1387"/>
                </a:lnTo>
                <a:lnTo>
                  <a:pt x="2865" y="1351"/>
                </a:lnTo>
                <a:lnTo>
                  <a:pt x="2866" y="1316"/>
                </a:lnTo>
                <a:lnTo>
                  <a:pt x="2868" y="1281"/>
                </a:lnTo>
                <a:lnTo>
                  <a:pt x="2871" y="1246"/>
                </a:lnTo>
                <a:lnTo>
                  <a:pt x="2875" y="1210"/>
                </a:lnTo>
                <a:lnTo>
                  <a:pt x="2880" y="1175"/>
                </a:lnTo>
                <a:lnTo>
                  <a:pt x="2886" y="1141"/>
                </a:lnTo>
                <a:lnTo>
                  <a:pt x="2892" y="1107"/>
                </a:lnTo>
                <a:lnTo>
                  <a:pt x="2900" y="1074"/>
                </a:lnTo>
                <a:lnTo>
                  <a:pt x="2907" y="1040"/>
                </a:lnTo>
                <a:lnTo>
                  <a:pt x="2917" y="1007"/>
                </a:lnTo>
                <a:lnTo>
                  <a:pt x="2926" y="975"/>
                </a:lnTo>
                <a:lnTo>
                  <a:pt x="2937" y="942"/>
                </a:lnTo>
                <a:lnTo>
                  <a:pt x="2948" y="910"/>
                </a:lnTo>
                <a:lnTo>
                  <a:pt x="2961" y="878"/>
                </a:lnTo>
                <a:lnTo>
                  <a:pt x="2973" y="848"/>
                </a:lnTo>
                <a:lnTo>
                  <a:pt x="2986" y="817"/>
                </a:lnTo>
                <a:lnTo>
                  <a:pt x="3001" y="786"/>
                </a:lnTo>
                <a:lnTo>
                  <a:pt x="3016" y="756"/>
                </a:lnTo>
                <a:lnTo>
                  <a:pt x="3032" y="726"/>
                </a:lnTo>
                <a:lnTo>
                  <a:pt x="3048" y="697"/>
                </a:lnTo>
                <a:lnTo>
                  <a:pt x="3065" y="668"/>
                </a:lnTo>
                <a:lnTo>
                  <a:pt x="3083" y="640"/>
                </a:lnTo>
                <a:lnTo>
                  <a:pt x="3101" y="612"/>
                </a:lnTo>
                <a:lnTo>
                  <a:pt x="3120" y="585"/>
                </a:lnTo>
                <a:lnTo>
                  <a:pt x="3139" y="558"/>
                </a:lnTo>
                <a:lnTo>
                  <a:pt x="3160" y="531"/>
                </a:lnTo>
                <a:lnTo>
                  <a:pt x="3181" y="505"/>
                </a:lnTo>
                <a:lnTo>
                  <a:pt x="3202" y="480"/>
                </a:lnTo>
                <a:lnTo>
                  <a:pt x="3224" y="455"/>
                </a:lnTo>
                <a:lnTo>
                  <a:pt x="3247" y="430"/>
                </a:lnTo>
                <a:lnTo>
                  <a:pt x="3270" y="407"/>
                </a:lnTo>
                <a:lnTo>
                  <a:pt x="3294" y="383"/>
                </a:lnTo>
                <a:lnTo>
                  <a:pt x="3318" y="361"/>
                </a:lnTo>
                <a:lnTo>
                  <a:pt x="3343" y="339"/>
                </a:lnTo>
                <a:lnTo>
                  <a:pt x="3368" y="317"/>
                </a:lnTo>
                <a:lnTo>
                  <a:pt x="3395" y="296"/>
                </a:lnTo>
                <a:lnTo>
                  <a:pt x="3421" y="276"/>
                </a:lnTo>
                <a:lnTo>
                  <a:pt x="3448" y="257"/>
                </a:lnTo>
                <a:lnTo>
                  <a:pt x="3476" y="238"/>
                </a:lnTo>
                <a:lnTo>
                  <a:pt x="3503" y="220"/>
                </a:lnTo>
                <a:lnTo>
                  <a:pt x="3531" y="201"/>
                </a:lnTo>
                <a:lnTo>
                  <a:pt x="3561" y="184"/>
                </a:lnTo>
                <a:lnTo>
                  <a:pt x="3590" y="168"/>
                </a:lnTo>
                <a:lnTo>
                  <a:pt x="3619" y="153"/>
                </a:lnTo>
                <a:lnTo>
                  <a:pt x="3649" y="138"/>
                </a:lnTo>
                <a:lnTo>
                  <a:pt x="3680" y="123"/>
                </a:lnTo>
                <a:lnTo>
                  <a:pt x="3711" y="110"/>
                </a:lnTo>
                <a:lnTo>
                  <a:pt x="3742" y="97"/>
                </a:lnTo>
                <a:lnTo>
                  <a:pt x="3774" y="84"/>
                </a:lnTo>
                <a:lnTo>
                  <a:pt x="3806" y="74"/>
                </a:lnTo>
                <a:lnTo>
                  <a:pt x="3839" y="63"/>
                </a:lnTo>
                <a:lnTo>
                  <a:pt x="3870" y="54"/>
                </a:lnTo>
                <a:lnTo>
                  <a:pt x="3903" y="44"/>
                </a:lnTo>
                <a:lnTo>
                  <a:pt x="3938" y="36"/>
                </a:lnTo>
                <a:lnTo>
                  <a:pt x="3971" y="29"/>
                </a:lnTo>
                <a:lnTo>
                  <a:pt x="4005" y="23"/>
                </a:lnTo>
                <a:lnTo>
                  <a:pt x="4039" y="16"/>
                </a:lnTo>
                <a:lnTo>
                  <a:pt x="4074" y="12"/>
                </a:lnTo>
                <a:lnTo>
                  <a:pt x="4109" y="8"/>
                </a:lnTo>
                <a:lnTo>
                  <a:pt x="4144" y="5"/>
                </a:lnTo>
                <a:lnTo>
                  <a:pt x="4179" y="2"/>
                </a:lnTo>
                <a:lnTo>
                  <a:pt x="4214" y="1"/>
                </a:lnTo>
                <a:lnTo>
                  <a:pt x="4250" y="0"/>
                </a:lnTo>
                <a:lnTo>
                  <a:pt x="4286" y="1"/>
                </a:lnTo>
                <a:lnTo>
                  <a:pt x="4322" y="2"/>
                </a:lnTo>
                <a:lnTo>
                  <a:pt x="4357" y="5"/>
                </a:lnTo>
                <a:lnTo>
                  <a:pt x="4392" y="8"/>
                </a:lnTo>
                <a:lnTo>
                  <a:pt x="4427" y="12"/>
                </a:lnTo>
                <a:lnTo>
                  <a:pt x="4461" y="16"/>
                </a:lnTo>
                <a:lnTo>
                  <a:pt x="4495" y="23"/>
                </a:lnTo>
                <a:lnTo>
                  <a:pt x="4529" y="29"/>
                </a:lnTo>
                <a:lnTo>
                  <a:pt x="4563" y="36"/>
                </a:lnTo>
                <a:lnTo>
                  <a:pt x="4596" y="44"/>
                </a:lnTo>
                <a:lnTo>
                  <a:pt x="4629" y="54"/>
                </a:lnTo>
                <a:lnTo>
                  <a:pt x="4662" y="63"/>
                </a:lnTo>
                <a:lnTo>
                  <a:pt x="4695" y="74"/>
                </a:lnTo>
                <a:lnTo>
                  <a:pt x="4727" y="84"/>
                </a:lnTo>
                <a:lnTo>
                  <a:pt x="4758" y="97"/>
                </a:lnTo>
                <a:lnTo>
                  <a:pt x="4790" y="110"/>
                </a:lnTo>
                <a:lnTo>
                  <a:pt x="4821" y="123"/>
                </a:lnTo>
                <a:lnTo>
                  <a:pt x="4851" y="138"/>
                </a:lnTo>
                <a:lnTo>
                  <a:pt x="4882" y="153"/>
                </a:lnTo>
                <a:lnTo>
                  <a:pt x="4911" y="168"/>
                </a:lnTo>
                <a:lnTo>
                  <a:pt x="4940" y="184"/>
                </a:lnTo>
                <a:lnTo>
                  <a:pt x="4969" y="201"/>
                </a:lnTo>
                <a:lnTo>
                  <a:pt x="4998" y="220"/>
                </a:lnTo>
                <a:lnTo>
                  <a:pt x="5025" y="238"/>
                </a:lnTo>
                <a:lnTo>
                  <a:pt x="5053" y="257"/>
                </a:lnTo>
                <a:lnTo>
                  <a:pt x="5079" y="276"/>
                </a:lnTo>
                <a:lnTo>
                  <a:pt x="5106" y="296"/>
                </a:lnTo>
                <a:lnTo>
                  <a:pt x="5132" y="317"/>
                </a:lnTo>
                <a:lnTo>
                  <a:pt x="5157" y="339"/>
                </a:lnTo>
                <a:lnTo>
                  <a:pt x="5183" y="361"/>
                </a:lnTo>
                <a:lnTo>
                  <a:pt x="5206" y="383"/>
                </a:lnTo>
                <a:lnTo>
                  <a:pt x="5231" y="407"/>
                </a:lnTo>
                <a:lnTo>
                  <a:pt x="5254" y="430"/>
                </a:lnTo>
                <a:lnTo>
                  <a:pt x="5276" y="455"/>
                </a:lnTo>
                <a:lnTo>
                  <a:pt x="5299" y="480"/>
                </a:lnTo>
                <a:lnTo>
                  <a:pt x="5320" y="505"/>
                </a:lnTo>
                <a:lnTo>
                  <a:pt x="5340" y="531"/>
                </a:lnTo>
                <a:lnTo>
                  <a:pt x="5360" y="558"/>
                </a:lnTo>
                <a:lnTo>
                  <a:pt x="5381" y="585"/>
                </a:lnTo>
                <a:lnTo>
                  <a:pt x="5400" y="612"/>
                </a:lnTo>
                <a:lnTo>
                  <a:pt x="5418" y="640"/>
                </a:lnTo>
                <a:lnTo>
                  <a:pt x="5436" y="668"/>
                </a:lnTo>
                <a:lnTo>
                  <a:pt x="5453" y="697"/>
                </a:lnTo>
                <a:lnTo>
                  <a:pt x="5469" y="726"/>
                </a:lnTo>
                <a:lnTo>
                  <a:pt x="5485" y="756"/>
                </a:lnTo>
                <a:lnTo>
                  <a:pt x="5500" y="786"/>
                </a:lnTo>
                <a:lnTo>
                  <a:pt x="5514" y="817"/>
                </a:lnTo>
                <a:lnTo>
                  <a:pt x="5527" y="848"/>
                </a:lnTo>
                <a:lnTo>
                  <a:pt x="5540" y="878"/>
                </a:lnTo>
                <a:lnTo>
                  <a:pt x="5552" y="910"/>
                </a:lnTo>
                <a:lnTo>
                  <a:pt x="5564" y="942"/>
                </a:lnTo>
                <a:lnTo>
                  <a:pt x="5574" y="975"/>
                </a:lnTo>
                <a:lnTo>
                  <a:pt x="5584" y="1007"/>
                </a:lnTo>
                <a:lnTo>
                  <a:pt x="5592" y="1040"/>
                </a:lnTo>
                <a:lnTo>
                  <a:pt x="5601" y="1074"/>
                </a:lnTo>
                <a:lnTo>
                  <a:pt x="5608" y="1107"/>
                </a:lnTo>
                <a:lnTo>
                  <a:pt x="5615" y="1141"/>
                </a:lnTo>
                <a:lnTo>
                  <a:pt x="5620" y="1175"/>
                </a:lnTo>
                <a:lnTo>
                  <a:pt x="5625" y="1210"/>
                </a:lnTo>
                <a:lnTo>
                  <a:pt x="5629" y="1246"/>
                </a:lnTo>
                <a:lnTo>
                  <a:pt x="5632" y="1281"/>
                </a:lnTo>
                <a:lnTo>
                  <a:pt x="5635" y="1316"/>
                </a:lnTo>
                <a:lnTo>
                  <a:pt x="5636" y="1351"/>
                </a:lnTo>
                <a:lnTo>
                  <a:pt x="5636" y="1387"/>
                </a:lnTo>
                <a:lnTo>
                  <a:pt x="5636" y="1422"/>
                </a:lnTo>
                <a:lnTo>
                  <a:pt x="5635" y="1458"/>
                </a:lnTo>
                <a:lnTo>
                  <a:pt x="5632" y="1494"/>
                </a:lnTo>
                <a:lnTo>
                  <a:pt x="5629" y="1529"/>
                </a:lnTo>
                <a:lnTo>
                  <a:pt x="5625" y="1564"/>
                </a:lnTo>
                <a:lnTo>
                  <a:pt x="5620" y="1598"/>
                </a:lnTo>
                <a:lnTo>
                  <a:pt x="5615" y="1632"/>
                </a:lnTo>
                <a:lnTo>
                  <a:pt x="5608" y="1666"/>
                </a:lnTo>
                <a:lnTo>
                  <a:pt x="5601" y="1700"/>
                </a:lnTo>
                <a:lnTo>
                  <a:pt x="5592" y="1733"/>
                </a:lnTo>
                <a:lnTo>
                  <a:pt x="5584" y="1766"/>
                </a:lnTo>
                <a:lnTo>
                  <a:pt x="5574" y="1799"/>
                </a:lnTo>
                <a:lnTo>
                  <a:pt x="5564" y="1832"/>
                </a:lnTo>
                <a:lnTo>
                  <a:pt x="5552" y="1864"/>
                </a:lnTo>
                <a:lnTo>
                  <a:pt x="5540" y="1895"/>
                </a:lnTo>
                <a:lnTo>
                  <a:pt x="5527" y="1927"/>
                </a:lnTo>
                <a:lnTo>
                  <a:pt x="5514" y="1958"/>
                </a:lnTo>
                <a:lnTo>
                  <a:pt x="5500" y="1987"/>
                </a:lnTo>
                <a:lnTo>
                  <a:pt x="5485" y="2018"/>
                </a:lnTo>
                <a:lnTo>
                  <a:pt x="5469" y="2048"/>
                </a:lnTo>
                <a:lnTo>
                  <a:pt x="5453" y="2077"/>
                </a:lnTo>
                <a:lnTo>
                  <a:pt x="5436" y="2106"/>
                </a:lnTo>
                <a:lnTo>
                  <a:pt x="5418" y="2134"/>
                </a:lnTo>
                <a:lnTo>
                  <a:pt x="5400" y="2162"/>
                </a:lnTo>
                <a:lnTo>
                  <a:pt x="5381" y="2190"/>
                </a:lnTo>
                <a:lnTo>
                  <a:pt x="5360" y="2216"/>
                </a:lnTo>
                <a:lnTo>
                  <a:pt x="5340" y="2243"/>
                </a:lnTo>
                <a:lnTo>
                  <a:pt x="5320" y="2268"/>
                </a:lnTo>
                <a:lnTo>
                  <a:pt x="5299" y="2294"/>
                </a:lnTo>
                <a:lnTo>
                  <a:pt x="5276" y="2318"/>
                </a:lnTo>
                <a:lnTo>
                  <a:pt x="5254" y="2343"/>
                </a:lnTo>
                <a:lnTo>
                  <a:pt x="5231" y="2367"/>
                </a:lnTo>
                <a:lnTo>
                  <a:pt x="5190" y="2406"/>
                </a:lnTo>
                <a:lnTo>
                  <a:pt x="5148" y="2443"/>
                </a:lnTo>
                <a:lnTo>
                  <a:pt x="5104" y="2479"/>
                </a:lnTo>
                <a:lnTo>
                  <a:pt x="5059" y="2512"/>
                </a:lnTo>
                <a:lnTo>
                  <a:pt x="5013" y="2544"/>
                </a:lnTo>
                <a:lnTo>
                  <a:pt x="4966" y="2575"/>
                </a:lnTo>
                <a:lnTo>
                  <a:pt x="4917" y="2603"/>
                </a:lnTo>
                <a:lnTo>
                  <a:pt x="4867" y="2629"/>
                </a:lnTo>
                <a:lnTo>
                  <a:pt x="5114" y="2629"/>
                </a:lnTo>
                <a:lnTo>
                  <a:pt x="5697" y="2231"/>
                </a:lnTo>
                <a:lnTo>
                  <a:pt x="5629" y="2131"/>
                </a:lnTo>
                <a:lnTo>
                  <a:pt x="5853" y="1978"/>
                </a:lnTo>
                <a:lnTo>
                  <a:pt x="6361" y="2721"/>
                </a:lnTo>
                <a:lnTo>
                  <a:pt x="6135" y="2875"/>
                </a:lnTo>
                <a:lnTo>
                  <a:pt x="6057" y="2760"/>
                </a:lnTo>
                <a:lnTo>
                  <a:pt x="5505" y="3136"/>
                </a:lnTo>
                <a:lnTo>
                  <a:pt x="5505" y="5232"/>
                </a:lnTo>
                <a:lnTo>
                  <a:pt x="5505" y="5249"/>
                </a:lnTo>
                <a:lnTo>
                  <a:pt x="5504" y="5265"/>
                </a:lnTo>
                <a:lnTo>
                  <a:pt x="5502" y="5281"/>
                </a:lnTo>
                <a:lnTo>
                  <a:pt x="5499" y="5296"/>
                </a:lnTo>
                <a:lnTo>
                  <a:pt x="5496" y="5312"/>
                </a:lnTo>
                <a:lnTo>
                  <a:pt x="5491" y="5327"/>
                </a:lnTo>
                <a:lnTo>
                  <a:pt x="5486" y="5342"/>
                </a:lnTo>
                <a:lnTo>
                  <a:pt x="5481" y="5357"/>
                </a:lnTo>
                <a:lnTo>
                  <a:pt x="5473" y="5371"/>
                </a:lnTo>
                <a:lnTo>
                  <a:pt x="5467" y="5385"/>
                </a:lnTo>
                <a:lnTo>
                  <a:pt x="5458" y="5399"/>
                </a:lnTo>
                <a:lnTo>
                  <a:pt x="5451" y="5411"/>
                </a:lnTo>
                <a:lnTo>
                  <a:pt x="5441" y="5424"/>
                </a:lnTo>
                <a:lnTo>
                  <a:pt x="5432" y="5437"/>
                </a:lnTo>
                <a:lnTo>
                  <a:pt x="5421" y="5449"/>
                </a:lnTo>
                <a:lnTo>
                  <a:pt x="5410" y="5459"/>
                </a:lnTo>
                <a:lnTo>
                  <a:pt x="5400" y="5470"/>
                </a:lnTo>
                <a:lnTo>
                  <a:pt x="5388" y="5481"/>
                </a:lnTo>
                <a:lnTo>
                  <a:pt x="5375" y="5490"/>
                </a:lnTo>
                <a:lnTo>
                  <a:pt x="5364" y="5499"/>
                </a:lnTo>
                <a:lnTo>
                  <a:pt x="5350" y="5507"/>
                </a:lnTo>
                <a:lnTo>
                  <a:pt x="5337" y="5515"/>
                </a:lnTo>
                <a:lnTo>
                  <a:pt x="5322" y="5522"/>
                </a:lnTo>
                <a:lnTo>
                  <a:pt x="5308" y="5529"/>
                </a:lnTo>
                <a:lnTo>
                  <a:pt x="5293" y="5535"/>
                </a:lnTo>
                <a:lnTo>
                  <a:pt x="5278" y="5540"/>
                </a:lnTo>
                <a:lnTo>
                  <a:pt x="5264" y="5544"/>
                </a:lnTo>
                <a:lnTo>
                  <a:pt x="5248" y="5548"/>
                </a:lnTo>
                <a:lnTo>
                  <a:pt x="5232" y="5551"/>
                </a:lnTo>
                <a:lnTo>
                  <a:pt x="5216" y="5553"/>
                </a:lnTo>
                <a:lnTo>
                  <a:pt x="5200" y="5554"/>
                </a:lnTo>
                <a:lnTo>
                  <a:pt x="5183" y="5554"/>
                </a:lnTo>
                <a:lnTo>
                  <a:pt x="1592" y="5554"/>
                </a:lnTo>
                <a:lnTo>
                  <a:pt x="1575" y="5554"/>
                </a:lnTo>
                <a:lnTo>
                  <a:pt x="1559" y="5553"/>
                </a:lnTo>
                <a:lnTo>
                  <a:pt x="1543" y="5551"/>
                </a:lnTo>
                <a:lnTo>
                  <a:pt x="1527" y="5548"/>
                </a:lnTo>
                <a:lnTo>
                  <a:pt x="1511" y="5544"/>
                </a:lnTo>
                <a:lnTo>
                  <a:pt x="1496" y="5540"/>
                </a:lnTo>
                <a:lnTo>
                  <a:pt x="1481" y="5535"/>
                </a:lnTo>
                <a:lnTo>
                  <a:pt x="1466" y="5529"/>
                </a:lnTo>
                <a:lnTo>
                  <a:pt x="1451" y="5522"/>
                </a:lnTo>
                <a:lnTo>
                  <a:pt x="1438" y="5515"/>
                </a:lnTo>
                <a:lnTo>
                  <a:pt x="1425" y="5507"/>
                </a:lnTo>
                <a:lnTo>
                  <a:pt x="1411" y="5499"/>
                </a:lnTo>
                <a:lnTo>
                  <a:pt x="1398" y="5490"/>
                </a:lnTo>
                <a:lnTo>
                  <a:pt x="1387" y="5481"/>
                </a:lnTo>
                <a:lnTo>
                  <a:pt x="1375" y="5470"/>
                </a:lnTo>
                <a:lnTo>
                  <a:pt x="1363" y="5459"/>
                </a:lnTo>
                <a:lnTo>
                  <a:pt x="1352" y="5449"/>
                </a:lnTo>
                <a:lnTo>
                  <a:pt x="1343" y="5437"/>
                </a:lnTo>
                <a:lnTo>
                  <a:pt x="1333" y="5424"/>
                </a:lnTo>
                <a:lnTo>
                  <a:pt x="1324" y="5411"/>
                </a:lnTo>
                <a:lnTo>
                  <a:pt x="1315" y="5399"/>
                </a:lnTo>
                <a:lnTo>
                  <a:pt x="1308" y="5385"/>
                </a:lnTo>
                <a:lnTo>
                  <a:pt x="1300" y="5371"/>
                </a:lnTo>
                <a:lnTo>
                  <a:pt x="1294" y="5357"/>
                </a:lnTo>
                <a:lnTo>
                  <a:pt x="1289" y="5342"/>
                </a:lnTo>
                <a:lnTo>
                  <a:pt x="1283" y="5327"/>
                </a:lnTo>
                <a:lnTo>
                  <a:pt x="1279" y="5312"/>
                </a:lnTo>
                <a:lnTo>
                  <a:pt x="1276" y="5296"/>
                </a:lnTo>
                <a:lnTo>
                  <a:pt x="1273" y="5281"/>
                </a:lnTo>
                <a:lnTo>
                  <a:pt x="1271" y="5265"/>
                </a:lnTo>
                <a:lnTo>
                  <a:pt x="1269" y="5249"/>
                </a:lnTo>
                <a:lnTo>
                  <a:pt x="1268" y="5232"/>
                </a:lnTo>
                <a:lnTo>
                  <a:pt x="1268" y="4543"/>
                </a:lnTo>
                <a:lnTo>
                  <a:pt x="452" y="4543"/>
                </a:lnTo>
                <a:lnTo>
                  <a:pt x="452" y="4694"/>
                </a:lnTo>
                <a:lnTo>
                  <a:pt x="0" y="4694"/>
                </a:lnTo>
                <a:lnTo>
                  <a:pt x="0" y="3209"/>
                </a:lnTo>
                <a:lnTo>
                  <a:pt x="452" y="3209"/>
                </a:lnTo>
                <a:lnTo>
                  <a:pt x="452" y="3371"/>
                </a:lnTo>
                <a:lnTo>
                  <a:pt x="1268" y="3371"/>
                </a:lnTo>
                <a:lnTo>
                  <a:pt x="1268" y="2952"/>
                </a:lnTo>
                <a:lnTo>
                  <a:pt x="1269" y="2933"/>
                </a:lnTo>
                <a:lnTo>
                  <a:pt x="1272" y="2913"/>
                </a:lnTo>
                <a:lnTo>
                  <a:pt x="1274" y="2894"/>
                </a:lnTo>
                <a:lnTo>
                  <a:pt x="1278" y="2876"/>
                </a:lnTo>
                <a:lnTo>
                  <a:pt x="1283" y="2858"/>
                </a:lnTo>
                <a:lnTo>
                  <a:pt x="1289" y="2840"/>
                </a:lnTo>
                <a:lnTo>
                  <a:pt x="1296" y="2823"/>
                </a:lnTo>
                <a:lnTo>
                  <a:pt x="1304" y="2806"/>
                </a:lnTo>
                <a:lnTo>
                  <a:pt x="1312" y="2790"/>
                </a:lnTo>
                <a:lnTo>
                  <a:pt x="1322" y="2775"/>
                </a:lnTo>
                <a:lnTo>
                  <a:pt x="1332" y="2760"/>
                </a:lnTo>
                <a:lnTo>
                  <a:pt x="1344" y="2745"/>
                </a:lnTo>
                <a:lnTo>
                  <a:pt x="1356" y="2731"/>
                </a:lnTo>
                <a:lnTo>
                  <a:pt x="1368" y="2719"/>
                </a:lnTo>
                <a:lnTo>
                  <a:pt x="1382" y="2707"/>
                </a:lnTo>
                <a:lnTo>
                  <a:pt x="1396" y="2695"/>
                </a:lnTo>
                <a:lnTo>
                  <a:pt x="1350" y="2675"/>
                </a:lnTo>
                <a:lnTo>
                  <a:pt x="1306" y="2652"/>
                </a:lnTo>
                <a:lnTo>
                  <a:pt x="1262" y="2627"/>
                </a:lnTo>
                <a:lnTo>
                  <a:pt x="1219" y="2600"/>
                </a:lnTo>
                <a:lnTo>
                  <a:pt x="1179" y="2572"/>
                </a:lnTo>
                <a:lnTo>
                  <a:pt x="1140" y="2541"/>
                </a:lnTo>
                <a:lnTo>
                  <a:pt x="1102" y="2508"/>
                </a:lnTo>
                <a:lnTo>
                  <a:pt x="1066" y="2474"/>
                </a:lnTo>
                <a:lnTo>
                  <a:pt x="1032" y="2439"/>
                </a:lnTo>
                <a:lnTo>
                  <a:pt x="1000" y="2401"/>
                </a:lnTo>
                <a:lnTo>
                  <a:pt x="970" y="2363"/>
                </a:lnTo>
                <a:lnTo>
                  <a:pt x="942" y="2323"/>
                </a:lnTo>
                <a:lnTo>
                  <a:pt x="915" y="2281"/>
                </a:lnTo>
                <a:lnTo>
                  <a:pt x="891" y="2239"/>
                </a:lnTo>
                <a:lnTo>
                  <a:pt x="868" y="2195"/>
                </a:lnTo>
                <a:lnTo>
                  <a:pt x="847" y="2149"/>
                </a:lnTo>
                <a:lnTo>
                  <a:pt x="829" y="2103"/>
                </a:lnTo>
                <a:lnTo>
                  <a:pt x="813" y="2056"/>
                </a:lnTo>
                <a:lnTo>
                  <a:pt x="799" y="2008"/>
                </a:lnTo>
                <a:lnTo>
                  <a:pt x="788" y="1958"/>
                </a:lnTo>
                <a:lnTo>
                  <a:pt x="783" y="1933"/>
                </a:lnTo>
                <a:lnTo>
                  <a:pt x="779" y="1908"/>
                </a:lnTo>
                <a:lnTo>
                  <a:pt x="776" y="1882"/>
                </a:lnTo>
                <a:lnTo>
                  <a:pt x="772" y="1857"/>
                </a:lnTo>
                <a:lnTo>
                  <a:pt x="770" y="1831"/>
                </a:lnTo>
                <a:lnTo>
                  <a:pt x="768" y="1804"/>
                </a:lnTo>
                <a:lnTo>
                  <a:pt x="767" y="1779"/>
                </a:lnTo>
                <a:lnTo>
                  <a:pt x="767" y="1752"/>
                </a:lnTo>
                <a:lnTo>
                  <a:pt x="767" y="1726"/>
                </a:lnTo>
                <a:lnTo>
                  <a:pt x="768" y="1699"/>
                </a:lnTo>
                <a:lnTo>
                  <a:pt x="770" y="1673"/>
                </a:lnTo>
                <a:lnTo>
                  <a:pt x="772" y="1648"/>
                </a:lnTo>
                <a:lnTo>
                  <a:pt x="776" y="1622"/>
                </a:lnTo>
                <a:lnTo>
                  <a:pt x="779" y="1597"/>
                </a:lnTo>
                <a:lnTo>
                  <a:pt x="783" y="1571"/>
                </a:lnTo>
                <a:lnTo>
                  <a:pt x="788" y="1546"/>
                </a:lnTo>
                <a:lnTo>
                  <a:pt x="799" y="1497"/>
                </a:lnTo>
                <a:lnTo>
                  <a:pt x="813" y="1449"/>
                </a:lnTo>
                <a:lnTo>
                  <a:pt x="829" y="1401"/>
                </a:lnTo>
                <a:lnTo>
                  <a:pt x="847" y="1354"/>
                </a:lnTo>
                <a:lnTo>
                  <a:pt x="868" y="1309"/>
                </a:lnTo>
                <a:lnTo>
                  <a:pt x="891" y="1266"/>
                </a:lnTo>
                <a:lnTo>
                  <a:pt x="915" y="1222"/>
                </a:lnTo>
                <a:lnTo>
                  <a:pt x="942" y="1181"/>
                </a:lnTo>
                <a:lnTo>
                  <a:pt x="970" y="1141"/>
                </a:lnTo>
                <a:lnTo>
                  <a:pt x="1000" y="1103"/>
                </a:lnTo>
                <a:lnTo>
                  <a:pt x="1032" y="1066"/>
                </a:lnTo>
                <a:lnTo>
                  <a:pt x="1066" y="1030"/>
                </a:lnTo>
                <a:lnTo>
                  <a:pt x="1101" y="997"/>
                </a:lnTo>
                <a:lnTo>
                  <a:pt x="1139" y="964"/>
                </a:lnTo>
                <a:lnTo>
                  <a:pt x="1177" y="934"/>
                </a:lnTo>
                <a:lnTo>
                  <a:pt x="1217" y="905"/>
                </a:lnTo>
                <a:lnTo>
                  <a:pt x="1259" y="878"/>
                </a:lnTo>
                <a:lnTo>
                  <a:pt x="1301" y="854"/>
                </a:lnTo>
                <a:lnTo>
                  <a:pt x="1346" y="832"/>
                </a:lnTo>
                <a:lnTo>
                  <a:pt x="1391" y="811"/>
                </a:lnTo>
                <a:lnTo>
                  <a:pt x="1438" y="793"/>
                </a:lnTo>
                <a:lnTo>
                  <a:pt x="1484" y="777"/>
                </a:lnTo>
                <a:lnTo>
                  <a:pt x="1533" y="763"/>
                </a:lnTo>
                <a:lnTo>
                  <a:pt x="1582" y="752"/>
                </a:lnTo>
                <a:lnTo>
                  <a:pt x="1608" y="746"/>
                </a:lnTo>
                <a:lnTo>
                  <a:pt x="1632" y="742"/>
                </a:lnTo>
                <a:lnTo>
                  <a:pt x="1658" y="739"/>
                </a:lnTo>
                <a:lnTo>
                  <a:pt x="1683" y="736"/>
                </a:lnTo>
                <a:lnTo>
                  <a:pt x="1710" y="734"/>
                </a:lnTo>
                <a:lnTo>
                  <a:pt x="1736" y="733"/>
                </a:lnTo>
                <a:lnTo>
                  <a:pt x="1762" y="732"/>
                </a:lnTo>
                <a:lnTo>
                  <a:pt x="1788" y="730"/>
                </a:lnTo>
                <a:lnTo>
                  <a:pt x="1814" y="732"/>
                </a:lnTo>
                <a:lnTo>
                  <a:pt x="1841" y="733"/>
                </a:lnTo>
                <a:lnTo>
                  <a:pt x="1867" y="734"/>
                </a:lnTo>
                <a:lnTo>
                  <a:pt x="1893" y="736"/>
                </a:lnTo>
                <a:lnTo>
                  <a:pt x="1919" y="739"/>
                </a:lnTo>
                <a:lnTo>
                  <a:pt x="1944" y="742"/>
                </a:lnTo>
                <a:lnTo>
                  <a:pt x="1969" y="746"/>
                </a:lnTo>
                <a:lnTo>
                  <a:pt x="1994" y="752"/>
                </a:lnTo>
                <a:lnTo>
                  <a:pt x="2043" y="763"/>
                </a:lnTo>
                <a:lnTo>
                  <a:pt x="2092" y="777"/>
                </a:lnTo>
                <a:lnTo>
                  <a:pt x="2139" y="793"/>
                </a:lnTo>
                <a:lnTo>
                  <a:pt x="2186" y="811"/>
                </a:lnTo>
                <a:lnTo>
                  <a:pt x="2230" y="832"/>
                </a:lnTo>
                <a:lnTo>
                  <a:pt x="2275" y="854"/>
                </a:lnTo>
                <a:lnTo>
                  <a:pt x="2318" y="878"/>
                </a:lnTo>
                <a:lnTo>
                  <a:pt x="2359" y="905"/>
                </a:lnTo>
                <a:lnTo>
                  <a:pt x="2399" y="934"/>
                </a:lnTo>
                <a:lnTo>
                  <a:pt x="2438" y="964"/>
                </a:lnTo>
                <a:lnTo>
                  <a:pt x="2475" y="997"/>
                </a:lnTo>
                <a:lnTo>
                  <a:pt x="2510" y="1030"/>
                </a:lnTo>
                <a:lnTo>
                  <a:pt x="2544" y="1066"/>
                </a:lnTo>
                <a:lnTo>
                  <a:pt x="2576" y="1103"/>
                </a:lnTo>
                <a:lnTo>
                  <a:pt x="2606" y="1141"/>
                </a:lnTo>
                <a:lnTo>
                  <a:pt x="2635" y="1181"/>
                </a:lnTo>
                <a:lnTo>
                  <a:pt x="2661" y="1222"/>
                </a:lnTo>
                <a:lnTo>
                  <a:pt x="2686" y="1266"/>
                </a:lnTo>
                <a:lnTo>
                  <a:pt x="2708" y="1309"/>
                </a:lnTo>
                <a:lnTo>
                  <a:pt x="2729" y="1354"/>
                </a:lnTo>
                <a:lnTo>
                  <a:pt x="2748" y="1401"/>
                </a:lnTo>
                <a:lnTo>
                  <a:pt x="2764" y="1449"/>
                </a:lnTo>
                <a:lnTo>
                  <a:pt x="2778" y="1497"/>
                </a:lnTo>
                <a:lnTo>
                  <a:pt x="2788" y="1546"/>
                </a:lnTo>
                <a:lnTo>
                  <a:pt x="2793" y="1571"/>
                </a:lnTo>
                <a:lnTo>
                  <a:pt x="2798" y="1597"/>
                </a:lnTo>
                <a:lnTo>
                  <a:pt x="2801" y="1622"/>
                </a:lnTo>
                <a:lnTo>
                  <a:pt x="2804" y="1648"/>
                </a:lnTo>
                <a:lnTo>
                  <a:pt x="2806" y="1673"/>
                </a:lnTo>
                <a:lnTo>
                  <a:pt x="2808" y="1699"/>
                </a:lnTo>
                <a:lnTo>
                  <a:pt x="2809" y="1726"/>
                </a:lnTo>
                <a:lnTo>
                  <a:pt x="2809" y="1752"/>
                </a:lnTo>
                <a:lnTo>
                  <a:pt x="2809" y="1779"/>
                </a:lnTo>
                <a:lnTo>
                  <a:pt x="2808" y="1804"/>
                </a:lnTo>
                <a:lnTo>
                  <a:pt x="2806" y="1831"/>
                </a:lnTo>
                <a:lnTo>
                  <a:pt x="2804" y="1857"/>
                </a:lnTo>
                <a:lnTo>
                  <a:pt x="2801" y="1882"/>
                </a:lnTo>
                <a:lnTo>
                  <a:pt x="2798" y="1908"/>
                </a:lnTo>
                <a:lnTo>
                  <a:pt x="2793" y="1933"/>
                </a:lnTo>
                <a:lnTo>
                  <a:pt x="2788" y="1958"/>
                </a:lnTo>
                <a:lnTo>
                  <a:pt x="2778" y="2008"/>
                </a:lnTo>
                <a:lnTo>
                  <a:pt x="2764" y="2056"/>
                </a:lnTo>
                <a:lnTo>
                  <a:pt x="2748" y="2103"/>
                </a:lnTo>
                <a:lnTo>
                  <a:pt x="2729" y="2149"/>
                </a:lnTo>
                <a:lnTo>
                  <a:pt x="2708" y="2195"/>
                </a:lnTo>
                <a:lnTo>
                  <a:pt x="2686" y="2239"/>
                </a:lnTo>
                <a:lnTo>
                  <a:pt x="2661" y="2281"/>
                </a:lnTo>
                <a:lnTo>
                  <a:pt x="2635" y="2323"/>
                </a:lnTo>
                <a:lnTo>
                  <a:pt x="2606" y="2363"/>
                </a:lnTo>
                <a:lnTo>
                  <a:pt x="2576" y="2401"/>
                </a:lnTo>
                <a:lnTo>
                  <a:pt x="2544" y="2439"/>
                </a:lnTo>
                <a:lnTo>
                  <a:pt x="2510" y="2474"/>
                </a:lnTo>
                <a:lnTo>
                  <a:pt x="2488" y="2496"/>
                </a:lnTo>
                <a:lnTo>
                  <a:pt x="2465" y="2517"/>
                </a:lnTo>
                <a:lnTo>
                  <a:pt x="2440" y="2538"/>
                </a:lnTo>
                <a:lnTo>
                  <a:pt x="2416" y="2558"/>
                </a:lnTo>
                <a:lnTo>
                  <a:pt x="2390" y="2577"/>
                </a:lnTo>
                <a:lnTo>
                  <a:pt x="2365" y="2595"/>
                </a:lnTo>
                <a:lnTo>
                  <a:pt x="2338" y="2612"/>
                </a:lnTo>
                <a:lnTo>
                  <a:pt x="2311" y="2629"/>
                </a:lnTo>
                <a:close/>
                <a:moveTo>
                  <a:pt x="4969" y="2053"/>
                </a:moveTo>
                <a:lnTo>
                  <a:pt x="4437" y="1746"/>
                </a:lnTo>
                <a:lnTo>
                  <a:pt x="4437" y="2349"/>
                </a:lnTo>
                <a:lnTo>
                  <a:pt x="4473" y="2341"/>
                </a:lnTo>
                <a:lnTo>
                  <a:pt x="4509" y="2332"/>
                </a:lnTo>
                <a:lnTo>
                  <a:pt x="4544" y="2322"/>
                </a:lnTo>
                <a:lnTo>
                  <a:pt x="4579" y="2310"/>
                </a:lnTo>
                <a:lnTo>
                  <a:pt x="4613" y="2297"/>
                </a:lnTo>
                <a:lnTo>
                  <a:pt x="4647" y="2283"/>
                </a:lnTo>
                <a:lnTo>
                  <a:pt x="4680" y="2267"/>
                </a:lnTo>
                <a:lnTo>
                  <a:pt x="4712" y="2251"/>
                </a:lnTo>
                <a:lnTo>
                  <a:pt x="4744" y="2233"/>
                </a:lnTo>
                <a:lnTo>
                  <a:pt x="4775" y="2214"/>
                </a:lnTo>
                <a:lnTo>
                  <a:pt x="4805" y="2195"/>
                </a:lnTo>
                <a:lnTo>
                  <a:pt x="4835" y="2174"/>
                </a:lnTo>
                <a:lnTo>
                  <a:pt x="4862" y="2151"/>
                </a:lnTo>
                <a:lnTo>
                  <a:pt x="4890" y="2129"/>
                </a:lnTo>
                <a:lnTo>
                  <a:pt x="4917" y="2105"/>
                </a:lnTo>
                <a:lnTo>
                  <a:pt x="4943" y="2080"/>
                </a:lnTo>
                <a:lnTo>
                  <a:pt x="4969" y="2053"/>
                </a:lnTo>
                <a:close/>
                <a:moveTo>
                  <a:pt x="3870" y="1419"/>
                </a:moveTo>
                <a:lnTo>
                  <a:pt x="3314" y="1098"/>
                </a:lnTo>
                <a:lnTo>
                  <a:pt x="3304" y="1132"/>
                </a:lnTo>
                <a:lnTo>
                  <a:pt x="3296" y="1167"/>
                </a:lnTo>
                <a:lnTo>
                  <a:pt x="3288" y="1203"/>
                </a:lnTo>
                <a:lnTo>
                  <a:pt x="3282" y="1239"/>
                </a:lnTo>
                <a:lnTo>
                  <a:pt x="3277" y="1275"/>
                </a:lnTo>
                <a:lnTo>
                  <a:pt x="3273" y="1312"/>
                </a:lnTo>
                <a:lnTo>
                  <a:pt x="3271" y="1349"/>
                </a:lnTo>
                <a:lnTo>
                  <a:pt x="3270" y="1387"/>
                </a:lnTo>
                <a:lnTo>
                  <a:pt x="3271" y="1432"/>
                </a:lnTo>
                <a:lnTo>
                  <a:pt x="3275" y="1477"/>
                </a:lnTo>
                <a:lnTo>
                  <a:pt x="3280" y="1520"/>
                </a:lnTo>
                <a:lnTo>
                  <a:pt x="3286" y="1564"/>
                </a:lnTo>
                <a:lnTo>
                  <a:pt x="3295" y="1606"/>
                </a:lnTo>
                <a:lnTo>
                  <a:pt x="3305" y="1648"/>
                </a:lnTo>
                <a:lnTo>
                  <a:pt x="3318" y="1689"/>
                </a:lnTo>
                <a:lnTo>
                  <a:pt x="3332" y="1730"/>
                </a:lnTo>
                <a:lnTo>
                  <a:pt x="3870" y="1419"/>
                </a:lnTo>
                <a:close/>
                <a:moveTo>
                  <a:pt x="3493" y="766"/>
                </a:moveTo>
                <a:lnTo>
                  <a:pt x="4060" y="1092"/>
                </a:lnTo>
                <a:lnTo>
                  <a:pt x="4060" y="426"/>
                </a:lnTo>
                <a:lnTo>
                  <a:pt x="4024" y="433"/>
                </a:lnTo>
                <a:lnTo>
                  <a:pt x="3988" y="443"/>
                </a:lnTo>
                <a:lnTo>
                  <a:pt x="3952" y="454"/>
                </a:lnTo>
                <a:lnTo>
                  <a:pt x="3918" y="465"/>
                </a:lnTo>
                <a:lnTo>
                  <a:pt x="3884" y="478"/>
                </a:lnTo>
                <a:lnTo>
                  <a:pt x="3850" y="492"/>
                </a:lnTo>
                <a:lnTo>
                  <a:pt x="3818" y="507"/>
                </a:lnTo>
                <a:lnTo>
                  <a:pt x="3786" y="524"/>
                </a:lnTo>
                <a:lnTo>
                  <a:pt x="3754" y="542"/>
                </a:lnTo>
                <a:lnTo>
                  <a:pt x="3725" y="560"/>
                </a:lnTo>
                <a:lnTo>
                  <a:pt x="3695" y="580"/>
                </a:lnTo>
                <a:lnTo>
                  <a:pt x="3665" y="601"/>
                </a:lnTo>
                <a:lnTo>
                  <a:pt x="3637" y="623"/>
                </a:lnTo>
                <a:lnTo>
                  <a:pt x="3610" y="645"/>
                </a:lnTo>
                <a:lnTo>
                  <a:pt x="3583" y="670"/>
                </a:lnTo>
                <a:lnTo>
                  <a:pt x="3558" y="694"/>
                </a:lnTo>
                <a:lnTo>
                  <a:pt x="3525" y="729"/>
                </a:lnTo>
                <a:lnTo>
                  <a:pt x="3493" y="766"/>
                </a:lnTo>
                <a:close/>
                <a:moveTo>
                  <a:pt x="4625" y="1419"/>
                </a:moveTo>
                <a:lnTo>
                  <a:pt x="5168" y="1732"/>
                </a:lnTo>
                <a:lnTo>
                  <a:pt x="5182" y="1692"/>
                </a:lnTo>
                <a:lnTo>
                  <a:pt x="5194" y="1650"/>
                </a:lnTo>
                <a:lnTo>
                  <a:pt x="5205" y="1607"/>
                </a:lnTo>
                <a:lnTo>
                  <a:pt x="5214" y="1565"/>
                </a:lnTo>
                <a:lnTo>
                  <a:pt x="5221" y="1521"/>
                </a:lnTo>
                <a:lnTo>
                  <a:pt x="5225" y="1477"/>
                </a:lnTo>
                <a:lnTo>
                  <a:pt x="5228" y="1432"/>
                </a:lnTo>
                <a:lnTo>
                  <a:pt x="5230" y="1387"/>
                </a:lnTo>
                <a:lnTo>
                  <a:pt x="5230" y="1349"/>
                </a:lnTo>
                <a:lnTo>
                  <a:pt x="5227" y="1312"/>
                </a:lnTo>
                <a:lnTo>
                  <a:pt x="5223" y="1274"/>
                </a:lnTo>
                <a:lnTo>
                  <a:pt x="5219" y="1238"/>
                </a:lnTo>
                <a:lnTo>
                  <a:pt x="5212" y="1201"/>
                </a:lnTo>
                <a:lnTo>
                  <a:pt x="5205" y="1166"/>
                </a:lnTo>
                <a:lnTo>
                  <a:pt x="5195" y="1131"/>
                </a:lnTo>
                <a:lnTo>
                  <a:pt x="5186" y="1096"/>
                </a:lnTo>
                <a:lnTo>
                  <a:pt x="4625" y="1419"/>
                </a:lnTo>
                <a:close/>
                <a:moveTo>
                  <a:pt x="4060" y="1746"/>
                </a:moveTo>
                <a:lnTo>
                  <a:pt x="3530" y="2051"/>
                </a:lnTo>
                <a:lnTo>
                  <a:pt x="3558" y="2080"/>
                </a:lnTo>
                <a:lnTo>
                  <a:pt x="3583" y="2105"/>
                </a:lnTo>
                <a:lnTo>
                  <a:pt x="3610" y="2128"/>
                </a:lnTo>
                <a:lnTo>
                  <a:pt x="3637" y="2151"/>
                </a:lnTo>
                <a:lnTo>
                  <a:pt x="3665" y="2173"/>
                </a:lnTo>
                <a:lnTo>
                  <a:pt x="3695" y="2194"/>
                </a:lnTo>
                <a:lnTo>
                  <a:pt x="3725" y="2214"/>
                </a:lnTo>
                <a:lnTo>
                  <a:pt x="3754" y="2232"/>
                </a:lnTo>
                <a:lnTo>
                  <a:pt x="3786" y="2250"/>
                </a:lnTo>
                <a:lnTo>
                  <a:pt x="3818" y="2266"/>
                </a:lnTo>
                <a:lnTo>
                  <a:pt x="3850" y="2282"/>
                </a:lnTo>
                <a:lnTo>
                  <a:pt x="3884" y="2296"/>
                </a:lnTo>
                <a:lnTo>
                  <a:pt x="3918" y="2309"/>
                </a:lnTo>
                <a:lnTo>
                  <a:pt x="3952" y="2321"/>
                </a:lnTo>
                <a:lnTo>
                  <a:pt x="3988" y="2331"/>
                </a:lnTo>
                <a:lnTo>
                  <a:pt x="4024" y="2341"/>
                </a:lnTo>
                <a:lnTo>
                  <a:pt x="4060" y="2348"/>
                </a:lnTo>
                <a:lnTo>
                  <a:pt x="4060" y="1746"/>
                </a:lnTo>
                <a:close/>
                <a:moveTo>
                  <a:pt x="4437" y="1092"/>
                </a:moveTo>
                <a:lnTo>
                  <a:pt x="5006" y="763"/>
                </a:lnTo>
                <a:lnTo>
                  <a:pt x="4975" y="728"/>
                </a:lnTo>
                <a:lnTo>
                  <a:pt x="4943" y="694"/>
                </a:lnTo>
                <a:lnTo>
                  <a:pt x="4917" y="669"/>
                </a:lnTo>
                <a:lnTo>
                  <a:pt x="4890" y="645"/>
                </a:lnTo>
                <a:lnTo>
                  <a:pt x="4862" y="622"/>
                </a:lnTo>
                <a:lnTo>
                  <a:pt x="4835" y="601"/>
                </a:lnTo>
                <a:lnTo>
                  <a:pt x="4805" y="579"/>
                </a:lnTo>
                <a:lnTo>
                  <a:pt x="4775" y="559"/>
                </a:lnTo>
                <a:lnTo>
                  <a:pt x="4744" y="541"/>
                </a:lnTo>
                <a:lnTo>
                  <a:pt x="4712" y="523"/>
                </a:lnTo>
                <a:lnTo>
                  <a:pt x="4680" y="506"/>
                </a:lnTo>
                <a:lnTo>
                  <a:pt x="4647" y="491"/>
                </a:lnTo>
                <a:lnTo>
                  <a:pt x="4613" y="477"/>
                </a:lnTo>
                <a:lnTo>
                  <a:pt x="4579" y="463"/>
                </a:lnTo>
                <a:lnTo>
                  <a:pt x="4544" y="453"/>
                </a:lnTo>
                <a:lnTo>
                  <a:pt x="4509" y="442"/>
                </a:lnTo>
                <a:lnTo>
                  <a:pt x="4473" y="432"/>
                </a:lnTo>
                <a:lnTo>
                  <a:pt x="4437" y="425"/>
                </a:lnTo>
                <a:lnTo>
                  <a:pt x="4437" y="1092"/>
                </a:lnTo>
                <a:close/>
                <a:moveTo>
                  <a:pt x="2318" y="2243"/>
                </a:moveTo>
                <a:lnTo>
                  <a:pt x="1925" y="2016"/>
                </a:lnTo>
                <a:lnTo>
                  <a:pt x="1925" y="2461"/>
                </a:lnTo>
                <a:lnTo>
                  <a:pt x="1953" y="2455"/>
                </a:lnTo>
                <a:lnTo>
                  <a:pt x="1979" y="2448"/>
                </a:lnTo>
                <a:lnTo>
                  <a:pt x="2005" y="2441"/>
                </a:lnTo>
                <a:lnTo>
                  <a:pt x="2030" y="2432"/>
                </a:lnTo>
                <a:lnTo>
                  <a:pt x="2056" y="2423"/>
                </a:lnTo>
                <a:lnTo>
                  <a:pt x="2080" y="2412"/>
                </a:lnTo>
                <a:lnTo>
                  <a:pt x="2105" y="2400"/>
                </a:lnTo>
                <a:lnTo>
                  <a:pt x="2128" y="2389"/>
                </a:lnTo>
                <a:lnTo>
                  <a:pt x="2152" y="2376"/>
                </a:lnTo>
                <a:lnTo>
                  <a:pt x="2175" y="2362"/>
                </a:lnTo>
                <a:lnTo>
                  <a:pt x="2196" y="2347"/>
                </a:lnTo>
                <a:lnTo>
                  <a:pt x="2219" y="2331"/>
                </a:lnTo>
                <a:lnTo>
                  <a:pt x="2239" y="2315"/>
                </a:lnTo>
                <a:lnTo>
                  <a:pt x="2260" y="2298"/>
                </a:lnTo>
                <a:lnTo>
                  <a:pt x="2279" y="2281"/>
                </a:lnTo>
                <a:lnTo>
                  <a:pt x="2299" y="2262"/>
                </a:lnTo>
                <a:lnTo>
                  <a:pt x="2318" y="2243"/>
                </a:lnTo>
                <a:close/>
                <a:moveTo>
                  <a:pt x="1509" y="1776"/>
                </a:moveTo>
                <a:lnTo>
                  <a:pt x="1098" y="1539"/>
                </a:lnTo>
                <a:lnTo>
                  <a:pt x="1092" y="1565"/>
                </a:lnTo>
                <a:lnTo>
                  <a:pt x="1084" y="1590"/>
                </a:lnTo>
                <a:lnTo>
                  <a:pt x="1079" y="1616"/>
                </a:lnTo>
                <a:lnTo>
                  <a:pt x="1075" y="1643"/>
                </a:lnTo>
                <a:lnTo>
                  <a:pt x="1072" y="1670"/>
                </a:lnTo>
                <a:lnTo>
                  <a:pt x="1068" y="1697"/>
                </a:lnTo>
                <a:lnTo>
                  <a:pt x="1067" y="1725"/>
                </a:lnTo>
                <a:lnTo>
                  <a:pt x="1066" y="1752"/>
                </a:lnTo>
                <a:lnTo>
                  <a:pt x="1067" y="1785"/>
                </a:lnTo>
                <a:lnTo>
                  <a:pt x="1069" y="1818"/>
                </a:lnTo>
                <a:lnTo>
                  <a:pt x="1074" y="1850"/>
                </a:lnTo>
                <a:lnTo>
                  <a:pt x="1078" y="1882"/>
                </a:lnTo>
                <a:lnTo>
                  <a:pt x="1084" y="1914"/>
                </a:lnTo>
                <a:lnTo>
                  <a:pt x="1093" y="1945"/>
                </a:lnTo>
                <a:lnTo>
                  <a:pt x="1101" y="1975"/>
                </a:lnTo>
                <a:lnTo>
                  <a:pt x="1112" y="2004"/>
                </a:lnTo>
                <a:lnTo>
                  <a:pt x="1509" y="1776"/>
                </a:lnTo>
                <a:close/>
                <a:moveTo>
                  <a:pt x="1230" y="1295"/>
                </a:moveTo>
                <a:lnTo>
                  <a:pt x="1647" y="1535"/>
                </a:lnTo>
                <a:lnTo>
                  <a:pt x="1647" y="1044"/>
                </a:lnTo>
                <a:lnTo>
                  <a:pt x="1621" y="1050"/>
                </a:lnTo>
                <a:lnTo>
                  <a:pt x="1595" y="1056"/>
                </a:lnTo>
                <a:lnTo>
                  <a:pt x="1569" y="1065"/>
                </a:lnTo>
                <a:lnTo>
                  <a:pt x="1544" y="1073"/>
                </a:lnTo>
                <a:lnTo>
                  <a:pt x="1519" y="1083"/>
                </a:lnTo>
                <a:lnTo>
                  <a:pt x="1494" y="1092"/>
                </a:lnTo>
                <a:lnTo>
                  <a:pt x="1470" y="1104"/>
                </a:lnTo>
                <a:lnTo>
                  <a:pt x="1446" y="1116"/>
                </a:lnTo>
                <a:lnTo>
                  <a:pt x="1424" y="1130"/>
                </a:lnTo>
                <a:lnTo>
                  <a:pt x="1400" y="1143"/>
                </a:lnTo>
                <a:lnTo>
                  <a:pt x="1379" y="1157"/>
                </a:lnTo>
                <a:lnTo>
                  <a:pt x="1358" y="1173"/>
                </a:lnTo>
                <a:lnTo>
                  <a:pt x="1337" y="1189"/>
                </a:lnTo>
                <a:lnTo>
                  <a:pt x="1316" y="1206"/>
                </a:lnTo>
                <a:lnTo>
                  <a:pt x="1297" y="1223"/>
                </a:lnTo>
                <a:lnTo>
                  <a:pt x="1278" y="1241"/>
                </a:lnTo>
                <a:lnTo>
                  <a:pt x="1254" y="1267"/>
                </a:lnTo>
                <a:lnTo>
                  <a:pt x="1230" y="1295"/>
                </a:lnTo>
                <a:close/>
                <a:moveTo>
                  <a:pt x="2064" y="1776"/>
                </a:moveTo>
                <a:lnTo>
                  <a:pt x="2464" y="2007"/>
                </a:lnTo>
                <a:lnTo>
                  <a:pt x="2474" y="1977"/>
                </a:lnTo>
                <a:lnTo>
                  <a:pt x="2484" y="1946"/>
                </a:lnTo>
                <a:lnTo>
                  <a:pt x="2491" y="1915"/>
                </a:lnTo>
                <a:lnTo>
                  <a:pt x="2498" y="1883"/>
                </a:lnTo>
                <a:lnTo>
                  <a:pt x="2503" y="1851"/>
                </a:lnTo>
                <a:lnTo>
                  <a:pt x="2507" y="1818"/>
                </a:lnTo>
                <a:lnTo>
                  <a:pt x="2509" y="1785"/>
                </a:lnTo>
                <a:lnTo>
                  <a:pt x="2510" y="1752"/>
                </a:lnTo>
                <a:lnTo>
                  <a:pt x="2509" y="1725"/>
                </a:lnTo>
                <a:lnTo>
                  <a:pt x="2508" y="1697"/>
                </a:lnTo>
                <a:lnTo>
                  <a:pt x="2505" y="1669"/>
                </a:lnTo>
                <a:lnTo>
                  <a:pt x="2502" y="1642"/>
                </a:lnTo>
                <a:lnTo>
                  <a:pt x="2497" y="1615"/>
                </a:lnTo>
                <a:lnTo>
                  <a:pt x="2491" y="1589"/>
                </a:lnTo>
                <a:lnTo>
                  <a:pt x="2485" y="1563"/>
                </a:lnTo>
                <a:lnTo>
                  <a:pt x="2477" y="1537"/>
                </a:lnTo>
                <a:lnTo>
                  <a:pt x="2064" y="1776"/>
                </a:lnTo>
                <a:close/>
                <a:moveTo>
                  <a:pt x="1647" y="2016"/>
                </a:moveTo>
                <a:lnTo>
                  <a:pt x="1258" y="2242"/>
                </a:lnTo>
                <a:lnTo>
                  <a:pt x="1278" y="2262"/>
                </a:lnTo>
                <a:lnTo>
                  <a:pt x="1297" y="2280"/>
                </a:lnTo>
                <a:lnTo>
                  <a:pt x="1316" y="2298"/>
                </a:lnTo>
                <a:lnTo>
                  <a:pt x="1337" y="2315"/>
                </a:lnTo>
                <a:lnTo>
                  <a:pt x="1358" y="2331"/>
                </a:lnTo>
                <a:lnTo>
                  <a:pt x="1379" y="2346"/>
                </a:lnTo>
                <a:lnTo>
                  <a:pt x="1400" y="2361"/>
                </a:lnTo>
                <a:lnTo>
                  <a:pt x="1424" y="2375"/>
                </a:lnTo>
                <a:lnTo>
                  <a:pt x="1446" y="2388"/>
                </a:lnTo>
                <a:lnTo>
                  <a:pt x="1470" y="2400"/>
                </a:lnTo>
                <a:lnTo>
                  <a:pt x="1494" y="2411"/>
                </a:lnTo>
                <a:lnTo>
                  <a:pt x="1519" y="2422"/>
                </a:lnTo>
                <a:lnTo>
                  <a:pt x="1544" y="2431"/>
                </a:lnTo>
                <a:lnTo>
                  <a:pt x="1569" y="2440"/>
                </a:lnTo>
                <a:lnTo>
                  <a:pt x="1595" y="2447"/>
                </a:lnTo>
                <a:lnTo>
                  <a:pt x="1621" y="2455"/>
                </a:lnTo>
                <a:lnTo>
                  <a:pt x="1647" y="2460"/>
                </a:lnTo>
                <a:lnTo>
                  <a:pt x="1647" y="2016"/>
                </a:lnTo>
                <a:close/>
                <a:moveTo>
                  <a:pt x="1925" y="1535"/>
                </a:moveTo>
                <a:lnTo>
                  <a:pt x="2345" y="1292"/>
                </a:lnTo>
                <a:lnTo>
                  <a:pt x="2322" y="1267"/>
                </a:lnTo>
                <a:lnTo>
                  <a:pt x="2299" y="1241"/>
                </a:lnTo>
                <a:lnTo>
                  <a:pt x="2279" y="1223"/>
                </a:lnTo>
                <a:lnTo>
                  <a:pt x="2260" y="1205"/>
                </a:lnTo>
                <a:lnTo>
                  <a:pt x="2239" y="1189"/>
                </a:lnTo>
                <a:lnTo>
                  <a:pt x="2219" y="1172"/>
                </a:lnTo>
                <a:lnTo>
                  <a:pt x="2196" y="1157"/>
                </a:lnTo>
                <a:lnTo>
                  <a:pt x="2175" y="1142"/>
                </a:lnTo>
                <a:lnTo>
                  <a:pt x="2152" y="1129"/>
                </a:lnTo>
                <a:lnTo>
                  <a:pt x="2128" y="1116"/>
                </a:lnTo>
                <a:lnTo>
                  <a:pt x="2105" y="1103"/>
                </a:lnTo>
                <a:lnTo>
                  <a:pt x="2080" y="1092"/>
                </a:lnTo>
                <a:lnTo>
                  <a:pt x="2056" y="1082"/>
                </a:lnTo>
                <a:lnTo>
                  <a:pt x="2030" y="1072"/>
                </a:lnTo>
                <a:lnTo>
                  <a:pt x="2005" y="1064"/>
                </a:lnTo>
                <a:lnTo>
                  <a:pt x="1979" y="1056"/>
                </a:lnTo>
                <a:lnTo>
                  <a:pt x="1953" y="1049"/>
                </a:lnTo>
                <a:lnTo>
                  <a:pt x="1925" y="1043"/>
                </a:lnTo>
                <a:lnTo>
                  <a:pt x="1925" y="153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xtLst/>
        </p:spPr>
        <p:txBody>
          <a:bodyPr tIns="720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523223" y="3345400"/>
            <a:ext cx="1738924" cy="176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2014/10/11 </a:t>
            </a:r>
            <a:endParaRPr lang="en-US" altLang="zh-CN" sz="1200" kern="100" dirty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0.9.6.3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Koala 1.0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Scheduler </a:t>
            </a:r>
            <a:r>
              <a:rPr lang="en-US" altLang="zh-CN" sz="1200" kern="100" dirty="0">
                <a:latin typeface="Arial"/>
                <a:ea typeface="Arial"/>
                <a:cs typeface="Arial"/>
              </a:rPr>
              <a:t>3</a:t>
            </a: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User Defined Log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User Defined Metrics 1.0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25338" y="1872896"/>
            <a:ext cx="1954756" cy="208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2016/5/31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b="1" kern="100" dirty="0" smtClean="0">
                <a:solidFill>
                  <a:srgbClr val="D85022"/>
                </a:solidFill>
                <a:latin typeface="Arial"/>
                <a:ea typeface="Arial"/>
                <a:cs typeface="Arial"/>
              </a:rPr>
              <a:t>2.2.0</a:t>
            </a:r>
            <a:endParaRPr lang="zh-CN" altLang="en-US" sz="1200" b="1" kern="100" dirty="0" smtClean="0">
              <a:solidFill>
                <a:srgbClr val="D85022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Improve performance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Exactly Once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Sliding Window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Shade Dependency</a:t>
            </a:r>
            <a:endParaRPr lang="zh-CN" altLang="en-US" sz="1200" kern="100" dirty="0" smtClean="0">
              <a:latin typeface="Arial"/>
              <a:ea typeface="Arial"/>
              <a:cs typeface="Arial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 smtClean="0">
                <a:latin typeface="Arial"/>
                <a:ea typeface="Arial"/>
                <a:cs typeface="Arial"/>
              </a:rPr>
              <a:t>Backpressure 3.0</a:t>
            </a: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zh-CN" altLang="en-US" sz="1600" kern="100" dirty="0" smtClean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6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614620" y="158758"/>
            <a:ext cx="1885946" cy="477838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当前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5766" y="1276349"/>
            <a:ext cx="8229600" cy="32607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2400" dirty="0">
                <a:ea typeface="GB18030 Bitmap"/>
                <a:cs typeface="Arial"/>
              </a:rPr>
              <a:t>Everywhere</a:t>
            </a:r>
          </a:p>
          <a:p>
            <a:pPr lvl="1" indent="-342900"/>
            <a:r>
              <a:rPr lang="en-US" altLang="zh-CN" sz="2000" dirty="0">
                <a:ea typeface="GB18030 Bitmap"/>
                <a:cs typeface="Arial"/>
              </a:rPr>
              <a:t>4</a:t>
            </a:r>
            <a:r>
              <a:rPr lang="en-US" altLang="zh-CN" sz="2000" dirty="0" smtClean="0">
                <a:ea typeface="GB18030 Bitmap"/>
                <a:cs typeface="Arial"/>
              </a:rPr>
              <a:t>000</a:t>
            </a:r>
            <a:r>
              <a:rPr lang="en-US" altLang="zh-CN" sz="2000" dirty="0">
                <a:ea typeface="GB18030 Bitmap"/>
                <a:cs typeface="Arial"/>
              </a:rPr>
              <a:t>+</a:t>
            </a:r>
            <a:r>
              <a:rPr lang="zh-CN" altLang="en-US" sz="2000" dirty="0">
                <a:ea typeface="GB18030 Bitmap"/>
                <a:cs typeface="Arial"/>
              </a:rPr>
              <a:t> </a:t>
            </a:r>
            <a:r>
              <a:rPr lang="en-US" altLang="zh-CN" sz="2000" dirty="0">
                <a:ea typeface="GB18030 Bitmap"/>
                <a:cs typeface="Arial"/>
              </a:rPr>
              <a:t>machines</a:t>
            </a:r>
            <a:endParaRPr lang="zh-CN" altLang="en-US" sz="2000" dirty="0">
              <a:ea typeface="GB18030 Bitmap"/>
              <a:cs typeface="Arial"/>
            </a:endParaRPr>
          </a:p>
          <a:p>
            <a:pPr lvl="2"/>
            <a:r>
              <a:rPr lang="en-US" altLang="zh-CN" dirty="0"/>
              <a:t>Standalone</a:t>
            </a:r>
            <a:endParaRPr lang="zh-CN" altLang="en-US" dirty="0"/>
          </a:p>
          <a:p>
            <a:pPr lvl="2"/>
            <a:r>
              <a:rPr lang="en-US" altLang="zh-CN" dirty="0" err="1" smtClean="0"/>
              <a:t>JStorm</a:t>
            </a:r>
            <a:r>
              <a:rPr lang="en-US" altLang="zh-CN" dirty="0"/>
              <a:t>-on-yarn</a:t>
            </a:r>
            <a:endParaRPr lang="zh-CN" altLang="en-US" dirty="0"/>
          </a:p>
          <a:p>
            <a:pPr lvl="2"/>
            <a:r>
              <a:rPr lang="en-US" altLang="zh-CN" dirty="0" err="1" smtClean="0"/>
              <a:t>JStorm</a:t>
            </a:r>
            <a:r>
              <a:rPr lang="en-US" altLang="zh-CN" dirty="0"/>
              <a:t>-on-</a:t>
            </a:r>
            <a:r>
              <a:rPr lang="en-US" altLang="zh-CN" dirty="0" err="1"/>
              <a:t>docker</a:t>
            </a:r>
            <a:endParaRPr lang="zh-CN" altLang="en-US" dirty="0"/>
          </a:p>
          <a:p>
            <a:pPr lvl="1" indent="-342900"/>
            <a:r>
              <a:rPr lang="en-US" altLang="zh-CN" sz="2000" dirty="0" smtClean="0">
                <a:ea typeface="GB18030 Bitmap"/>
                <a:cs typeface="Arial"/>
              </a:rPr>
              <a:t>1500+ applications</a:t>
            </a:r>
            <a:r>
              <a:rPr lang="en-US" altLang="zh-CN" sz="2000" dirty="0">
                <a:ea typeface="GB18030 Bitmap"/>
                <a:cs typeface="Arial"/>
              </a:rPr>
              <a:t>, </a:t>
            </a:r>
            <a:r>
              <a:rPr lang="en-US" altLang="zh-CN" sz="2000" dirty="0" smtClean="0">
                <a:ea typeface="GB18030 Bitmap"/>
                <a:cs typeface="Arial"/>
              </a:rPr>
              <a:t>2000</a:t>
            </a:r>
            <a:r>
              <a:rPr lang="en-US" altLang="zh-CN" sz="2000" dirty="0">
                <a:ea typeface="GB18030 Bitmap"/>
                <a:cs typeface="Arial"/>
              </a:rPr>
              <a:t>+ </a:t>
            </a:r>
            <a:r>
              <a:rPr lang="en-US" altLang="zh-CN" sz="2000" dirty="0" smtClean="0">
                <a:ea typeface="GB18030 Bitmap"/>
                <a:cs typeface="Arial"/>
              </a:rPr>
              <a:t>topologies</a:t>
            </a:r>
            <a:endParaRPr lang="en-US" altLang="zh-CN" sz="2000" dirty="0">
              <a:ea typeface="GB18030 Bitmap"/>
              <a:cs typeface="Arial"/>
            </a:endParaRPr>
          </a:p>
          <a:p>
            <a:pPr lvl="1" indent="-342900"/>
            <a:r>
              <a:rPr lang="en-US" altLang="zh-CN" sz="2000" dirty="0" smtClean="0">
                <a:ea typeface="GB18030 Bitmap"/>
                <a:cs typeface="Arial"/>
              </a:rPr>
              <a:t>2+ PB</a:t>
            </a:r>
            <a:r>
              <a:rPr lang="zh-CN" altLang="en-US" sz="2000" dirty="0" smtClean="0">
                <a:ea typeface="GB18030 Bitmap"/>
                <a:cs typeface="Arial"/>
              </a:rPr>
              <a:t> </a:t>
            </a:r>
            <a:r>
              <a:rPr lang="en-US" altLang="zh-CN" sz="2000" dirty="0" smtClean="0">
                <a:ea typeface="GB18030 Bitmap"/>
                <a:cs typeface="Arial"/>
              </a:rPr>
              <a:t>every</a:t>
            </a:r>
            <a:r>
              <a:rPr lang="zh-CN" altLang="en-US" sz="2000" dirty="0" smtClean="0">
                <a:ea typeface="GB18030 Bitmap"/>
                <a:cs typeface="Arial"/>
              </a:rPr>
              <a:t> </a:t>
            </a:r>
            <a:r>
              <a:rPr lang="en-US" altLang="zh-CN" sz="2000" dirty="0" smtClean="0">
                <a:ea typeface="GB18030 Bitmap"/>
                <a:cs typeface="Arial"/>
              </a:rPr>
              <a:t>day</a:t>
            </a:r>
            <a:endParaRPr lang="en-US" altLang="zh-CN" sz="2000" dirty="0">
              <a:ea typeface="GB18030 Bitmap"/>
              <a:cs typeface="Arial"/>
            </a:endParaRPr>
          </a:p>
          <a:p>
            <a:endParaRPr lang="zh-CN" altLang="en-US" sz="2400" dirty="0"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2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57470" y="173042"/>
            <a:ext cx="8229600" cy="477838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应用场景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6892" y="1219198"/>
            <a:ext cx="8418512" cy="326072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>
                <a:ea typeface="GB18030 Bitmap"/>
                <a:cs typeface="Arial"/>
              </a:rPr>
              <a:t>Fraud </a:t>
            </a:r>
            <a:r>
              <a:rPr lang="en-US" altLang="zh-CN" sz="1600" dirty="0" smtClean="0">
                <a:ea typeface="GB18030 Bitmap"/>
                <a:cs typeface="Arial"/>
              </a:rPr>
              <a:t>Detection: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Nut</a:t>
            </a:r>
            <a:r>
              <a:rPr lang="en-US" altLang="zh-CN" sz="1600" dirty="0">
                <a:ea typeface="GB18030 Bitmap"/>
                <a:cs typeface="Arial"/>
              </a:rPr>
              <a:t>/Velocity</a:t>
            </a:r>
            <a:endParaRPr lang="zh-CN" altLang="en-US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 smtClean="0">
                <a:ea typeface="GB18030 Bitmap"/>
                <a:cs typeface="Arial"/>
              </a:rPr>
              <a:t>Auditing: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Alimama</a:t>
            </a:r>
            <a:r>
              <a:rPr lang="en-US" altLang="zh-CN" sz="1600" dirty="0" smtClean="0">
                <a:ea typeface="GB18030 Bitmap"/>
                <a:cs typeface="Arial"/>
              </a:rPr>
              <a:t> Ads auditing, </a:t>
            </a:r>
            <a:r>
              <a:rPr lang="en-US" altLang="zh-CN" sz="1600" dirty="0" err="1">
                <a:ea typeface="GB18030 Bitmap"/>
                <a:cs typeface="Arial"/>
              </a:rPr>
              <a:t>Alimama</a:t>
            </a:r>
            <a:r>
              <a:rPr lang="en-US" altLang="zh-CN" sz="1600" dirty="0">
                <a:ea typeface="GB18030 Bitmap"/>
                <a:cs typeface="Arial"/>
              </a:rPr>
              <a:t> P4P </a:t>
            </a:r>
            <a:r>
              <a:rPr lang="en-US" altLang="zh-CN" sz="1600" dirty="0" smtClean="0">
                <a:ea typeface="GB18030 Bitmap"/>
                <a:cs typeface="Arial"/>
              </a:rPr>
              <a:t>auditing, </a:t>
            </a:r>
            <a:r>
              <a:rPr lang="en-US" altLang="zh-CN" sz="1600" dirty="0">
                <a:ea typeface="GB18030 Bitmap"/>
                <a:cs typeface="Arial"/>
              </a:rPr>
              <a:t>AMG repository </a:t>
            </a:r>
            <a:r>
              <a:rPr lang="en-US" altLang="zh-CN" sz="1600" dirty="0" smtClean="0">
                <a:ea typeface="GB18030 Bitmap"/>
                <a:cs typeface="Arial"/>
              </a:rPr>
              <a:t>auditing,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…</a:t>
            </a:r>
            <a:endParaRPr lang="zh-CN" altLang="en-US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 smtClean="0">
                <a:ea typeface="GB18030 Bitmap"/>
                <a:cs typeface="Arial"/>
              </a:rPr>
              <a:t>Statistics: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Eagleeye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smtClean="0">
                <a:ea typeface="GB18030 Bitmap"/>
                <a:cs typeface="Arial"/>
              </a:rPr>
              <a:t>AE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>
                <a:ea typeface="GB18030 Bitmap"/>
                <a:cs typeface="Arial"/>
              </a:rPr>
              <a:t>pv</a:t>
            </a:r>
            <a:r>
              <a:rPr lang="zh-CN" altLang="en-US" sz="1600" dirty="0">
                <a:ea typeface="GB18030 Bitmap"/>
                <a:cs typeface="Arial"/>
              </a:rPr>
              <a:t>－</a:t>
            </a:r>
            <a:r>
              <a:rPr lang="en-US" altLang="zh-CN" sz="1600" dirty="0" err="1">
                <a:ea typeface="GB18030 Bitmap"/>
                <a:cs typeface="Arial"/>
              </a:rPr>
              <a:t>uv</a:t>
            </a:r>
            <a:r>
              <a:rPr lang="en-US" altLang="zh-CN" sz="1600" dirty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statistics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smtClean="0">
                <a:ea typeface="GB18030 Bitmap"/>
                <a:cs typeface="Arial"/>
              </a:rPr>
              <a:t>BI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>
                <a:ea typeface="GB18030 Bitmap"/>
                <a:cs typeface="Arial"/>
              </a:rPr>
              <a:t>statistics</a:t>
            </a:r>
            <a:r>
              <a:rPr lang="en-US" altLang="zh-CN" sz="1600" dirty="0" smtClean="0">
                <a:ea typeface="GB18030 Bitmap"/>
                <a:cs typeface="Arial"/>
              </a:rPr>
              <a:t>…</a:t>
            </a:r>
            <a:endParaRPr lang="zh-CN" altLang="en-US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 smtClean="0">
                <a:ea typeface="GB18030 Bitmap"/>
                <a:cs typeface="Arial"/>
              </a:rPr>
              <a:t>Monitoring: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Tlog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Rds</a:t>
            </a:r>
            <a:r>
              <a:rPr lang="en-US" altLang="zh-CN" sz="1600" dirty="0">
                <a:ea typeface="GB18030 Bitmap"/>
                <a:cs typeface="Arial"/>
              </a:rPr>
              <a:t>-</a:t>
            </a:r>
            <a:r>
              <a:rPr lang="en-US" altLang="zh-CN" sz="1600" dirty="0" smtClean="0">
                <a:ea typeface="GB18030 Bitmap"/>
                <a:cs typeface="Arial"/>
              </a:rPr>
              <a:t>monitor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Oceanbase</a:t>
            </a:r>
            <a:r>
              <a:rPr lang="en-US" altLang="zh-CN" sz="1600" dirty="0">
                <a:ea typeface="GB18030 Bitmap"/>
                <a:cs typeface="Arial"/>
              </a:rPr>
              <a:t>-</a:t>
            </a:r>
            <a:r>
              <a:rPr lang="en-US" altLang="zh-CN" sz="1600" dirty="0" smtClean="0">
                <a:ea typeface="GB18030 Bitmap"/>
                <a:cs typeface="Arial"/>
              </a:rPr>
              <a:t>monitor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Cainiao</a:t>
            </a:r>
            <a:r>
              <a:rPr lang="en-US" altLang="zh-CN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Raidar</a:t>
            </a:r>
            <a:r>
              <a:rPr lang="en-US" altLang="zh-CN" sz="1600" dirty="0" smtClean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QuaMonitor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YunOSMonitor</a:t>
            </a:r>
            <a:r>
              <a:rPr lang="en-US" altLang="zh-CN" sz="1600" dirty="0" smtClean="0">
                <a:ea typeface="GB18030 Bitmap"/>
                <a:cs typeface="Arial"/>
              </a:rPr>
              <a:t>, …</a:t>
            </a:r>
            <a:endParaRPr lang="en-US" altLang="zh-CN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>
                <a:ea typeface="GB18030 Bitmap"/>
                <a:cs typeface="Arial"/>
              </a:rPr>
              <a:t>Data </a:t>
            </a:r>
            <a:r>
              <a:rPr lang="en-US" altLang="zh-CN" sz="1600" dirty="0" smtClean="0">
                <a:ea typeface="GB18030 Bitmap"/>
                <a:cs typeface="Arial"/>
              </a:rPr>
              <a:t>Transport</a:t>
            </a:r>
            <a:r>
              <a:rPr lang="en-US" altLang="zh-CN" sz="1600" dirty="0">
                <a:ea typeface="GB18030 Bitmap"/>
                <a:cs typeface="Arial"/>
              </a:rPr>
              <a:t>:</a:t>
            </a:r>
            <a:r>
              <a:rPr lang="zh-CN" altLang="en-US" sz="1600" dirty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RDS</a:t>
            </a:r>
            <a:r>
              <a:rPr lang="en-US" altLang="zh-CN" sz="1600" dirty="0">
                <a:ea typeface="GB18030 Bitmap"/>
                <a:cs typeface="Arial"/>
              </a:rPr>
              <a:t>-log-</a:t>
            </a:r>
            <a:r>
              <a:rPr lang="en-US" altLang="zh-CN" sz="1600" dirty="0" smtClean="0">
                <a:ea typeface="GB18030 Bitmap"/>
                <a:cs typeface="Arial"/>
              </a:rPr>
              <a:t>sync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smtClean="0">
                <a:ea typeface="GB18030 Bitmap"/>
                <a:cs typeface="Arial"/>
              </a:rPr>
              <a:t>Unify</a:t>
            </a:r>
            <a:r>
              <a:rPr lang="en-US" altLang="zh-CN" sz="1600" dirty="0">
                <a:ea typeface="GB18030 Bitmap"/>
                <a:cs typeface="Arial"/>
              </a:rPr>
              <a:t>-</a:t>
            </a:r>
            <a:r>
              <a:rPr lang="en-US" altLang="zh-CN" sz="1600" dirty="0" smtClean="0">
                <a:ea typeface="GB18030 Bitmap"/>
                <a:cs typeface="Arial"/>
              </a:rPr>
              <a:t>Log</a:t>
            </a:r>
            <a:endParaRPr lang="zh-CN" altLang="en-US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 err="1">
                <a:ea typeface="GB18030 Bitmap"/>
                <a:cs typeface="Arial"/>
              </a:rPr>
              <a:t>Realtime</a:t>
            </a:r>
            <a:r>
              <a:rPr lang="en-US" altLang="zh-CN" sz="1600" dirty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Recommendation</a:t>
            </a:r>
            <a:r>
              <a:rPr lang="en-US" altLang="zh-CN" sz="1600" dirty="0">
                <a:ea typeface="GB18030 Bitmap"/>
                <a:cs typeface="Arial"/>
              </a:rPr>
              <a:t>:</a:t>
            </a:r>
            <a:r>
              <a:rPr lang="zh-CN" altLang="en-US" sz="1600" dirty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Alipay</a:t>
            </a:r>
            <a:r>
              <a:rPr lang="en-US" altLang="zh-CN" sz="1600" dirty="0" smtClean="0">
                <a:ea typeface="GB18030 Bitmap"/>
                <a:cs typeface="Arial"/>
              </a:rPr>
              <a:t> 1315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Alipay</a:t>
            </a:r>
            <a:r>
              <a:rPr lang="en-US" altLang="zh-CN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err="1" smtClean="0">
                <a:ea typeface="GB18030 Bitmap"/>
                <a:cs typeface="Arial"/>
              </a:rPr>
              <a:t>Hyperloop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err="1" smtClean="0">
                <a:ea typeface="GB18030 Bitmap"/>
                <a:cs typeface="Arial"/>
              </a:rPr>
              <a:t>Tpp</a:t>
            </a:r>
            <a:endParaRPr lang="zh-CN" altLang="en-US" sz="1600" dirty="0">
              <a:ea typeface="GB18030 Bitmap"/>
              <a:cs typeface="Arial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"/>
            </a:pPr>
            <a:r>
              <a:rPr lang="en-US" altLang="zh-CN" sz="1600" dirty="0" smtClean="0">
                <a:ea typeface="GB18030 Bitmap"/>
                <a:cs typeface="Arial"/>
              </a:rPr>
              <a:t>Scheduling Apps:</a:t>
            </a:r>
            <a:r>
              <a:rPr lang="zh-CN" altLang="en-US" sz="1600" dirty="0" smtClean="0">
                <a:ea typeface="GB18030 Bitmap"/>
                <a:cs typeface="Arial"/>
              </a:rPr>
              <a:t> </a:t>
            </a:r>
            <a:r>
              <a:rPr lang="en-US" altLang="zh-CN" sz="1600" dirty="0" smtClean="0">
                <a:ea typeface="GB18030 Bitmap"/>
                <a:cs typeface="Arial"/>
              </a:rPr>
              <a:t>AE </a:t>
            </a:r>
            <a:r>
              <a:rPr lang="en-US" altLang="zh-CN" sz="1600" dirty="0">
                <a:ea typeface="GB18030 Bitmap"/>
                <a:cs typeface="Arial"/>
              </a:rPr>
              <a:t>m</a:t>
            </a:r>
            <a:r>
              <a:rPr lang="en-US" altLang="zh-CN" sz="1600" dirty="0" smtClean="0">
                <a:ea typeface="GB18030 Bitmap"/>
                <a:cs typeface="Arial"/>
              </a:rPr>
              <a:t>ail </a:t>
            </a:r>
            <a:r>
              <a:rPr lang="en-US" altLang="zh-CN" sz="1600" dirty="0" err="1">
                <a:ea typeface="GB18030 Bitmap"/>
                <a:cs typeface="Arial"/>
              </a:rPr>
              <a:t>r</a:t>
            </a:r>
            <a:r>
              <a:rPr lang="en-US" altLang="zh-CN" sz="1600" dirty="0" err="1" smtClean="0">
                <a:ea typeface="GB18030 Bitmap"/>
                <a:cs typeface="Arial"/>
              </a:rPr>
              <a:t>ealtime</a:t>
            </a:r>
            <a:r>
              <a:rPr lang="en-US" altLang="zh-CN" sz="1600" dirty="0" smtClean="0">
                <a:ea typeface="GB18030 Bitmap"/>
                <a:cs typeface="Arial"/>
              </a:rPr>
              <a:t> analyzer</a:t>
            </a:r>
            <a:r>
              <a:rPr lang="en-US" altLang="zh-CN" sz="1600" dirty="0">
                <a:ea typeface="GB18030 Bitmap"/>
                <a:cs typeface="Arial"/>
              </a:rPr>
              <a:t>, </a:t>
            </a:r>
            <a:r>
              <a:rPr lang="en-US" altLang="zh-CN" sz="1600" dirty="0" smtClean="0">
                <a:ea typeface="GB18030 Bitmap"/>
                <a:cs typeface="Arial"/>
              </a:rPr>
              <a:t>1688 </a:t>
            </a:r>
            <a:r>
              <a:rPr lang="en-US" altLang="zh-CN" sz="1600" dirty="0" err="1">
                <a:ea typeface="GB18030 Bitmap"/>
                <a:cs typeface="Arial"/>
              </a:rPr>
              <a:t>Wangxiaobao</a:t>
            </a:r>
            <a:r>
              <a:rPr lang="en-US" altLang="zh-CN" sz="1600" dirty="0">
                <a:ea typeface="GB18030 Bitmap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4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00300" y="158750"/>
            <a:ext cx="8229600" cy="477838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JStorm 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生态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9" y="1379538"/>
            <a:ext cx="8123054" cy="36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643185" y="173037"/>
            <a:ext cx="1571625" cy="477838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架构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53228"/>
              </p:ext>
            </p:extLst>
          </p:nvPr>
        </p:nvGraphicFramePr>
        <p:xfrm>
          <a:off x="457196" y="1640302"/>
          <a:ext cx="8229604" cy="2837091"/>
        </p:xfrm>
        <a:graphic>
          <a:graphicData uri="http://schemas.openxmlformats.org/drawingml/2006/table">
            <a:tbl>
              <a:tblPr/>
              <a:tblGrid>
                <a:gridCol w="779773"/>
                <a:gridCol w="779773"/>
                <a:gridCol w="779773"/>
                <a:gridCol w="779773"/>
                <a:gridCol w="779773"/>
                <a:gridCol w="779773"/>
                <a:gridCol w="779773"/>
                <a:gridCol w="899738"/>
                <a:gridCol w="779773"/>
                <a:gridCol w="1091682"/>
              </a:tblGrid>
              <a:tr h="3510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TLog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Kepler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NUT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ARM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RDS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Trip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YunOS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Cainiao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Porter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Koala)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51065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SQL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engine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30703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Plugin（Kafka</a:t>
                      </a:r>
                      <a:r>
                        <a:rPr lang="da-D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/Meta/TT/</a:t>
                      </a:r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Mysql</a:t>
                      </a:r>
                      <a:r>
                        <a:rPr lang="da-D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/HDFS/</a:t>
                      </a:r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Hbase</a:t>
                      </a:r>
                      <a:r>
                        <a:rPr lang="da-D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/…）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CEP Plugin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Trident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0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Exactly Once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Extension API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Raw Storm API</a:t>
                      </a:r>
                    </a:p>
                  </a:txBody>
                  <a:tcPr marL="11997" marR="11997" marT="8998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1065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JStorm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Core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0212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Cluster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Standalone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ctr" rtl="0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YARN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Fuxi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Cloud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Docker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ECS, ...)</a:t>
                      </a:r>
                    </a:p>
                  </a:txBody>
                  <a:tcPr marL="11997" marR="11997" marT="899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284564"/>
              </p:ext>
            </p:extLst>
          </p:nvPr>
        </p:nvGraphicFramePr>
        <p:xfrm>
          <a:off x="548445" y="1494118"/>
          <a:ext cx="8431202" cy="351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628895" y="147637"/>
            <a:ext cx="1457326" cy="47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性能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306763" y="1282700"/>
            <a:ext cx="5837237" cy="1152525"/>
          </a:xfrm>
          <a:solidFill>
            <a:schemeClr val="bg2">
              <a:alpha val="19000"/>
            </a:schemeClr>
          </a:solidFill>
        </p:spPr>
        <p:txBody>
          <a:bodyPr>
            <a:noAutofit/>
          </a:bodyPr>
          <a:lstStyle/>
          <a:p>
            <a:r>
              <a:rPr kumimoji="1" lang="en-US" altLang="zh-CN" sz="1400" dirty="0" smtClean="0"/>
              <a:t>HW: 32 CPU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core/128G             Storm version: 1.0.2</a:t>
            </a:r>
          </a:p>
          <a:p>
            <a:r>
              <a:rPr kumimoji="1" lang="en-US" altLang="zh-CN" sz="1400" dirty="0" smtClean="0"/>
              <a:t>Test:  Storm </a:t>
            </a:r>
            <a:r>
              <a:rPr kumimoji="1" lang="en-US" altLang="zh-CN" sz="1400" dirty="0" err="1" smtClean="0"/>
              <a:t>FastWordCount</a:t>
            </a:r>
            <a:r>
              <a:rPr kumimoji="1" lang="en-US" altLang="zh-CN" sz="1400" dirty="0" smtClean="0"/>
              <a:t>      </a:t>
            </a:r>
            <a:r>
              <a:rPr kumimoji="1" lang="en-US" altLang="zh-CN" sz="1400" dirty="0" err="1" smtClean="0"/>
              <a:t>JStorm</a:t>
            </a:r>
            <a:r>
              <a:rPr kumimoji="1" lang="en-US" altLang="zh-CN" sz="1400" dirty="0" smtClean="0"/>
              <a:t> version: 2.2.0</a:t>
            </a:r>
          </a:p>
          <a:p>
            <a:r>
              <a:rPr kumimoji="1" lang="en-US" altLang="zh-CN" sz="1400" dirty="0" smtClean="0"/>
              <a:t>Worker: 6G RAM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49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中值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7877</TotalTime>
  <Words>636</Words>
  <Application>Microsoft Macintosh PowerPoint</Application>
  <PresentationFormat>全屏显示(16:9)</PresentationFormat>
  <Paragraphs>261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Calibri</vt:lpstr>
      <vt:lpstr>GB18030 Bitmap</vt:lpstr>
      <vt:lpstr>Impact</vt:lpstr>
      <vt:lpstr>Microsoft YaHei</vt:lpstr>
      <vt:lpstr>Tw Cen MT</vt:lpstr>
      <vt:lpstr>Wingdings</vt:lpstr>
      <vt:lpstr>华文仿宋</vt:lpstr>
      <vt:lpstr>宋体</vt:lpstr>
      <vt:lpstr>微软雅黑</vt:lpstr>
      <vt:lpstr>Arial</vt:lpstr>
      <vt:lpstr>Office Theme</vt:lpstr>
      <vt:lpstr>PowerPoint 演示文稿</vt:lpstr>
      <vt:lpstr>自我介绍</vt:lpstr>
      <vt:lpstr>目录</vt:lpstr>
      <vt:lpstr>JStorm Milestone</vt:lpstr>
      <vt:lpstr>当前</vt:lpstr>
      <vt:lpstr>应用场景</vt:lpstr>
      <vt:lpstr>JStorm 生态</vt:lpstr>
      <vt:lpstr>架构</vt:lpstr>
      <vt:lpstr>性能</vt:lpstr>
      <vt:lpstr>性能</vt:lpstr>
      <vt:lpstr>稳定性</vt:lpstr>
      <vt:lpstr>监控系统</vt:lpstr>
      <vt:lpstr>自定义监控</vt:lpstr>
      <vt:lpstr>自定义监控</vt:lpstr>
      <vt:lpstr>大规模部署</vt:lpstr>
      <vt:lpstr>反压</vt:lpstr>
      <vt:lpstr>其他强化功能</vt:lpstr>
      <vt:lpstr>Exactly Once</vt:lpstr>
      <vt:lpstr>Exactly Once</vt:lpstr>
      <vt:lpstr>Exactly Once</vt:lpstr>
      <vt:lpstr>Future</vt:lpstr>
      <vt:lpstr>开源现状</vt:lpstr>
      <vt:lpstr>总结</vt:lpstr>
      <vt:lpstr>zhongyan.feng@alibaba-inc.com www.jstorm.io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Microsoft Office 用户</cp:lastModifiedBy>
  <cp:revision>248</cp:revision>
  <dcterms:created xsi:type="dcterms:W3CDTF">2010-04-12T23:12:02Z</dcterms:created>
  <dcterms:modified xsi:type="dcterms:W3CDTF">2016-10-09T03:03:48Z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